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5" r:id="rId4"/>
    <p:sldId id="266" r:id="rId5"/>
    <p:sldId id="263" r:id="rId6"/>
    <p:sldId id="267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102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FD827-24D8-489A-A781-DCC0D4D45501}" type="datetimeFigureOut">
              <a:rPr lang="en-US" smtClean="0"/>
              <a:t>6/2/2015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BC684-989C-4794-9146-F99C6E19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8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6E587-B18C-4EB0-84D4-900C949214B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50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6E587-B18C-4EB0-84D4-900C949214BF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50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6E587-B18C-4EB0-84D4-900C949214B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50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6E587-B18C-4EB0-84D4-900C949214BF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50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6E587-B18C-4EB0-84D4-900C949214B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750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63031"/>
            <a:ext cx="7772400" cy="14700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GB" sz="5400" b="1" i="0" u="none" strike="noStrike" baseline="30000" smtClean="0">
                <a:solidFill>
                  <a:schemeClr val="bg1">
                    <a:lumMod val="65000"/>
                  </a:schemeClr>
                </a:solidFill>
                <a:latin typeface="Sansation" pitchFamily="2" charset="0"/>
              </a:defRPr>
            </a:lvl1pPr>
          </a:lstStyle>
          <a:p>
            <a:pPr rtl="0"/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668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tx1"/>
                </a:solidFill>
                <a:latin typeface="Sansation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www.bsr-secure.eu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805264"/>
            <a:ext cx="1728192" cy="9217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033" y="-179805"/>
            <a:ext cx="3164143" cy="29607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185" y="6188273"/>
            <a:ext cx="1924319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5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38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197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66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091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78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854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86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019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757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765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3" y="188640"/>
            <a:ext cx="9144000" cy="688538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6733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517232"/>
            <a:ext cx="5652120" cy="1185428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317500"/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F75DB-BDE6-43F9-B8BC-2723023B35E3}" type="datetimeFigureOut">
              <a:rPr lang="en-GB" smtClean="0"/>
              <a:t>02/06/2015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19872" y="651230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  <a:latin typeface="Sansation" pitchFamily="2" charset="0"/>
              </a:defRPr>
            </a:lvl1pPr>
          </a:lstStyle>
          <a:p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B6D49-226C-4C90-B40B-718E6B78C30E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66" y="6024630"/>
            <a:ext cx="1256690" cy="670235"/>
          </a:xfrm>
          <a:prstGeom prst="rect">
            <a:avLst/>
          </a:prstGeom>
          <a:effectLst>
            <a:glow rad="127000">
              <a:schemeClr val="accent1">
                <a:alpha val="2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864" y="6188273"/>
            <a:ext cx="1924319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1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1">
              <a:lumMod val="65000"/>
            </a:schemeClr>
          </a:solidFill>
          <a:latin typeface="Sansation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ansation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v-SE" sz="3200" baseline="0" dirty="0" smtClean="0"/>
              <a:t>EUSBSR Priority Area </a:t>
            </a:r>
            <a:r>
              <a:rPr lang="sv-SE" sz="3200" baseline="0" dirty="0" err="1" smtClean="0"/>
              <a:t>Secure</a:t>
            </a:r>
            <a:r>
              <a:rPr lang="sv-SE" sz="3200" baseline="0" dirty="0" smtClean="0"/>
              <a:t/>
            </a:r>
            <a:br>
              <a:rPr lang="sv-SE" sz="3200" baseline="0" dirty="0" smtClean="0"/>
            </a:br>
            <a:r>
              <a:rPr lang="sv-SE" sz="3200" baseline="0" dirty="0" err="1" smtClean="0"/>
              <a:t>Steering</a:t>
            </a:r>
            <a:r>
              <a:rPr lang="sv-SE" sz="3200" baseline="0" dirty="0" smtClean="0"/>
              <a:t> Group meeting</a:t>
            </a:r>
            <a:br>
              <a:rPr lang="sv-SE" sz="3200" baseline="0" dirty="0" smtClean="0"/>
            </a:br>
            <a:r>
              <a:rPr lang="sv-SE" sz="3200" baseline="0" dirty="0" smtClean="0"/>
              <a:t> 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v-SE" sz="2400" b="1" dirty="0" smtClean="0"/>
              <a:t>Swedish Civil Contingencies Agency / MSB </a:t>
            </a:r>
          </a:p>
          <a:p>
            <a:r>
              <a:rPr lang="sv-SE" sz="2400" b="1" dirty="0" smtClean="0"/>
              <a:t>CBSS Secretariat</a:t>
            </a:r>
          </a:p>
          <a:p>
            <a:r>
              <a:rPr lang="sv-SE" sz="2400" dirty="0" smtClean="0"/>
              <a:t>2 </a:t>
            </a:r>
            <a:r>
              <a:rPr lang="sv-SE" sz="2400" dirty="0"/>
              <a:t>J</a:t>
            </a:r>
            <a:r>
              <a:rPr lang="sv-SE" sz="2400" dirty="0" smtClean="0"/>
              <a:t>une 2015, Tallinn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8846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Policy – Coordination Level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3949899"/>
          </a:xfrm>
        </p:spPr>
        <p:txBody>
          <a:bodyPr/>
          <a:lstStyle/>
          <a:p>
            <a:r>
              <a:rPr lang="en-US" sz="2800" dirty="0" smtClean="0"/>
              <a:t>Decision on revised </a:t>
            </a:r>
            <a:r>
              <a:rPr lang="sv-SE" sz="2800" dirty="0" smtClean="0"/>
              <a:t>EUSBSR and Action Plan June 2015</a:t>
            </a:r>
          </a:p>
          <a:p>
            <a:r>
              <a:rPr lang="en-US" sz="2800" dirty="0" smtClean="0"/>
              <a:t>Policy Area Secure – p</a:t>
            </a:r>
            <a:r>
              <a:rPr lang="en-GB" sz="2800" dirty="0" err="1" smtClean="0"/>
              <a:t>rotection</a:t>
            </a:r>
            <a:r>
              <a:rPr lang="en-GB" sz="2800" dirty="0" smtClean="0"/>
              <a:t> </a:t>
            </a:r>
            <a:r>
              <a:rPr lang="en-GB" sz="2800" dirty="0"/>
              <a:t>from </a:t>
            </a:r>
            <a:r>
              <a:rPr lang="en-GB" sz="2800" b="1" dirty="0"/>
              <a:t>land-based emergencies, accidents and cross-border </a:t>
            </a:r>
            <a:r>
              <a:rPr lang="en-GB" sz="2800" b="1" dirty="0" smtClean="0"/>
              <a:t>crime</a:t>
            </a:r>
            <a:endParaRPr lang="en-US" sz="2800" b="1" u="sng" dirty="0" smtClean="0"/>
          </a:p>
          <a:p>
            <a:r>
              <a:rPr lang="sv-SE" sz="2800" dirty="0" smtClean="0"/>
              <a:t>PAC - Swedish Civil Contingencies Agency (MSB) and Council of the Baltic Sea States Secretariat </a:t>
            </a:r>
          </a:p>
          <a:p>
            <a:r>
              <a:rPr lang="sv-SE" sz="2800" dirty="0" err="1" smtClean="0"/>
              <a:t>Composition</a:t>
            </a:r>
            <a:r>
              <a:rPr lang="sv-SE" sz="2800" dirty="0" smtClean="0"/>
              <a:t> </a:t>
            </a:r>
            <a:r>
              <a:rPr lang="sv-SE" sz="2800" dirty="0" err="1" smtClean="0"/>
              <a:t>of</a:t>
            </a:r>
            <a:r>
              <a:rPr lang="sv-SE" sz="2800" dirty="0" smtClean="0"/>
              <a:t> the </a:t>
            </a:r>
            <a:r>
              <a:rPr lang="sv-SE" sz="2800" dirty="0" err="1" smtClean="0"/>
              <a:t>Steering</a:t>
            </a:r>
            <a:r>
              <a:rPr lang="sv-SE" sz="2800" dirty="0" smtClean="0"/>
              <a:t> Group</a:t>
            </a:r>
          </a:p>
        </p:txBody>
      </p:sp>
    </p:spTree>
    <p:extLst>
      <p:ext uri="{BB962C8B-B14F-4D97-AF65-F5344CB8AC3E}">
        <p14:creationId xmlns:p14="http://schemas.microsoft.com/office/powerpoint/2010/main" val="235947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9"/>
            <a:ext cx="7772400" cy="648072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Updates on pa secure activities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484784"/>
            <a:ext cx="7560840" cy="3960440"/>
          </a:xfrm>
        </p:spPr>
        <p:txBody>
          <a:bodyPr>
            <a:normAutofit fontScale="85000" lnSpcReduction="20000"/>
          </a:bodyPr>
          <a:lstStyle/>
          <a:p>
            <a:pPr lvl="0"/>
            <a:endParaRPr lang="en-US" sz="2800" b="1" dirty="0" smtClean="0">
              <a:solidFill>
                <a:schemeClr val="tx1"/>
              </a:solidFill>
            </a:endParaRPr>
          </a:p>
          <a:p>
            <a:pPr lvl="0"/>
            <a:endParaRPr lang="en-US" sz="2800" b="1" dirty="0" smtClean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Discussion Paper from COM November 2014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Application for the Technical Assistance (TA) funding January 2015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Position Paper from PA Secure February </a:t>
            </a:r>
            <a:r>
              <a:rPr lang="en-US" sz="2800" dirty="0" smtClean="0">
                <a:solidFill>
                  <a:schemeClr val="tx1"/>
                </a:solidFill>
              </a:rPr>
              <a:t>2015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Negotiations, contacts with NCPs in respective countries during the spring 2015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Decision on TA funding April 2015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Decision on updated Action Plan June 2015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EUSBSR Annual Forum June 2015 – launch of the updated AP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0"/>
            <a:endParaRPr lang="en-US" sz="2800" dirty="0">
              <a:solidFill>
                <a:schemeClr val="tx1"/>
              </a:solidFill>
            </a:endParaRPr>
          </a:p>
          <a:p>
            <a:pPr lvl="0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1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9"/>
            <a:ext cx="7772400" cy="648072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NEW Policy Area Secure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28800"/>
            <a:ext cx="7488832" cy="3960440"/>
          </a:xfrm>
        </p:spPr>
        <p:txBody>
          <a:bodyPr>
            <a:normAutofit fontScale="85000" lnSpcReduction="10000"/>
          </a:bodyPr>
          <a:lstStyle/>
          <a:p>
            <a:pPr lvl="0"/>
            <a:endParaRPr lang="en-US" sz="2800" b="1" dirty="0" smtClean="0">
              <a:solidFill>
                <a:schemeClr val="tx1"/>
              </a:solidFill>
            </a:endParaRPr>
          </a:p>
          <a:p>
            <a:pPr lvl="0"/>
            <a:endParaRPr lang="en-US" sz="2800" b="1" dirty="0" smtClean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/>
                </a:solidFill>
              </a:rPr>
              <a:t>Strengthening capacity to respond and to recover </a:t>
            </a:r>
            <a:r>
              <a:rPr lang="en-GB" sz="2800" dirty="0">
                <a:solidFill>
                  <a:schemeClr val="tx1"/>
                </a:solidFill>
              </a:rPr>
              <a:t>from major emergencies and accidents: better risk assessment and crisis management</a:t>
            </a:r>
            <a:endParaRPr lang="en-US" sz="2800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/>
                </a:solidFill>
              </a:rPr>
              <a:t>Build up resilience and prevention </a:t>
            </a:r>
            <a:r>
              <a:rPr lang="en-GB" sz="2800" dirty="0">
                <a:solidFill>
                  <a:schemeClr val="tx1"/>
                </a:solidFill>
              </a:rPr>
              <a:t>towards emergencies and threats at local </a:t>
            </a:r>
            <a:r>
              <a:rPr lang="en-GB" sz="2800" dirty="0" smtClean="0">
                <a:solidFill>
                  <a:schemeClr val="tx1"/>
                </a:solidFill>
              </a:rPr>
              <a:t>level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</a:rPr>
              <a:t>Enhancing </a:t>
            </a:r>
            <a:r>
              <a:rPr lang="en-GB" sz="2800" dirty="0">
                <a:solidFill>
                  <a:schemeClr val="tx1"/>
                </a:solidFill>
              </a:rPr>
              <a:t>effective cooperation </a:t>
            </a:r>
            <a:r>
              <a:rPr lang="en-GB" sz="2800" b="1" dirty="0">
                <a:solidFill>
                  <a:schemeClr val="tx1"/>
                </a:solidFill>
              </a:rPr>
              <a:t>in protecting human beings against criminal </a:t>
            </a:r>
            <a:r>
              <a:rPr lang="en-GB" sz="2800" b="1" dirty="0" smtClean="0">
                <a:solidFill>
                  <a:schemeClr val="tx1"/>
                </a:solidFill>
              </a:rPr>
              <a:t>threats</a:t>
            </a:r>
            <a:endParaRPr lang="sv-SE" sz="2800" b="1" dirty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tx1"/>
                </a:solidFill>
              </a:rPr>
              <a:t>Prevent and detect serious crime </a:t>
            </a:r>
            <a:r>
              <a:rPr lang="en-GB" sz="2800" dirty="0">
                <a:solidFill>
                  <a:schemeClr val="tx1"/>
                </a:solidFill>
              </a:rPr>
              <a:t>through developing an efficient framework for law enforcement strategic and operational cooperation</a:t>
            </a:r>
            <a:endParaRPr lang="sv-SE" sz="2800" dirty="0">
              <a:solidFill>
                <a:schemeClr val="tx1"/>
              </a:solidFill>
            </a:endParaRPr>
          </a:p>
          <a:p>
            <a:pPr lvl="0"/>
            <a:endParaRPr lang="en-US" sz="2800" dirty="0" smtClean="0">
              <a:solidFill>
                <a:schemeClr val="tx1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lvl="0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864095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Updates on flagship projects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268760"/>
            <a:ext cx="7772400" cy="4392488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err="1" smtClean="0">
                <a:solidFill>
                  <a:schemeClr val="tx1"/>
                </a:solidFill>
              </a:rPr>
              <a:t>BaltPrevResilience</a:t>
            </a:r>
            <a:r>
              <a:rPr lang="en-US" sz="3200" dirty="0" smtClean="0">
                <a:solidFill>
                  <a:schemeClr val="tx1"/>
                </a:solidFill>
              </a:rPr>
              <a:t> – final workshop November 2015 Warsaw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From Gaps to Caps – kick-off and 1</a:t>
            </a:r>
            <a:r>
              <a:rPr lang="en-US" sz="3200" baseline="30000" dirty="0" smtClean="0">
                <a:solidFill>
                  <a:schemeClr val="tx1"/>
                </a:solidFill>
              </a:rPr>
              <a:t>st</a:t>
            </a:r>
            <a:r>
              <a:rPr lang="en-US" sz="3200" dirty="0" smtClean="0">
                <a:solidFill>
                  <a:schemeClr val="tx1"/>
                </a:solidFill>
              </a:rPr>
              <a:t> seminar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Baltic Leadership </a:t>
            </a:r>
            <a:r>
              <a:rPr lang="en-US" sz="3200" dirty="0" err="1" smtClean="0">
                <a:solidFill>
                  <a:schemeClr val="tx1"/>
                </a:solidFill>
              </a:rPr>
              <a:t>Programme</a:t>
            </a:r>
            <a:r>
              <a:rPr lang="en-US" sz="3200" dirty="0" smtClean="0">
                <a:solidFill>
                  <a:schemeClr val="tx1"/>
                </a:solidFill>
              </a:rPr>
              <a:t> – Second Pilot course 23-26 November 2015 in Warsaw in cooperation with Polish colleagues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PA Crime projects – updates later 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Commitment Letters to </a:t>
            </a:r>
            <a:r>
              <a:rPr lang="en-US" sz="3200" dirty="0" err="1" smtClean="0">
                <a:solidFill>
                  <a:schemeClr val="tx1"/>
                </a:solidFill>
              </a:rPr>
              <a:t>ClimUrban</a:t>
            </a:r>
            <a:r>
              <a:rPr lang="en-US" sz="3200" dirty="0" smtClean="0">
                <a:solidFill>
                  <a:schemeClr val="tx1"/>
                </a:solidFill>
              </a:rPr>
              <a:t> and Hazards projects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9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864095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Technical Assistance 2015-2016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560" y="1196752"/>
            <a:ext cx="7556376" cy="3528392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Approved 30 April 2015 for one year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Coordination of PA Secure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endParaRPr lang="en-US" sz="3200" dirty="0" smtClean="0">
              <a:solidFill>
                <a:schemeClr val="tx1"/>
              </a:solidFill>
            </a:endParaRPr>
          </a:p>
          <a:p>
            <a:pPr lvl="0"/>
            <a:r>
              <a:rPr lang="en-US" sz="3200" dirty="0">
                <a:solidFill>
                  <a:schemeClr val="tx1"/>
                </a:solidFill>
              </a:rPr>
              <a:t>	</a:t>
            </a:r>
            <a:r>
              <a:rPr lang="en-US" sz="3200" dirty="0" smtClean="0">
                <a:solidFill>
                  <a:schemeClr val="tx1"/>
                </a:solidFill>
              </a:rPr>
              <a:t>- SG meetings June 2015, December 2015, spring 2016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6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72400" cy="864095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Technical Assistance 2015-2016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268760"/>
            <a:ext cx="7772400" cy="4608512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PA Secure Constructing Policy</a:t>
            </a:r>
          </a:p>
          <a:p>
            <a:pPr lvl="0"/>
            <a:r>
              <a:rPr lang="en-US" sz="3200" dirty="0" smtClean="0">
                <a:solidFill>
                  <a:schemeClr val="tx1"/>
                </a:solidFill>
              </a:rPr>
              <a:t>	 - development of policy framework with 	recommendations for common, macro-regional 	principles of crisis management, approximation of 	prevention and response mechanism in case of 	emergencies and accidents</a:t>
            </a:r>
          </a:p>
          <a:p>
            <a:pPr lvl="0"/>
            <a:r>
              <a:rPr lang="en-US" sz="3200" dirty="0" smtClean="0">
                <a:solidFill>
                  <a:schemeClr val="tx1"/>
                </a:solidFill>
              </a:rPr>
              <a:t>	- initiate the development of concept of new actions and 	new flagship projects</a:t>
            </a:r>
          </a:p>
          <a:p>
            <a:pPr lvl="0"/>
            <a:r>
              <a:rPr lang="en-US" sz="3200" dirty="0" smtClean="0">
                <a:solidFill>
                  <a:schemeClr val="tx1"/>
                </a:solidFill>
              </a:rPr>
              <a:t>	- second pilot course of Baltic Leadership </a:t>
            </a:r>
            <a:r>
              <a:rPr lang="en-US" sz="3200" dirty="0" err="1" smtClean="0">
                <a:solidFill>
                  <a:schemeClr val="tx1"/>
                </a:solidFill>
              </a:rPr>
              <a:t>Programme</a:t>
            </a:r>
            <a:endParaRPr lang="en-US" sz="3200" dirty="0" smtClean="0">
              <a:solidFill>
                <a:schemeClr val="tx1"/>
              </a:solidFill>
            </a:endParaRPr>
          </a:p>
          <a:p>
            <a:pPr lvl="0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76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270</Words>
  <Application>Microsoft Office PowerPoint</Application>
  <PresentationFormat>Bildspel på skärmen (4:3)</PresentationFormat>
  <Paragraphs>48</Paragraphs>
  <Slides>7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8" baseType="lpstr">
      <vt:lpstr>Office Theme</vt:lpstr>
      <vt:lpstr>EUSBSR Priority Area Secure Steering Group meeting  </vt:lpstr>
      <vt:lpstr>Policy – Coordination Level</vt:lpstr>
      <vt:lpstr>Updates on pa secure activities</vt:lpstr>
      <vt:lpstr>NEW Policy Area Secure</vt:lpstr>
      <vt:lpstr>Updates on flagship projects</vt:lpstr>
      <vt:lpstr>Technical Assistance 2015-2016</vt:lpstr>
      <vt:lpstr>Technical Assistance 2015-2016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Egle Obcarskaite</dc:creator>
  <cp:lastModifiedBy>Fredriksson Julia</cp:lastModifiedBy>
  <cp:revision>39</cp:revision>
  <dcterms:created xsi:type="dcterms:W3CDTF">2013-03-06T17:50:17Z</dcterms:created>
  <dcterms:modified xsi:type="dcterms:W3CDTF">2015-06-02T06:32:32Z</dcterms:modified>
</cp:coreProperties>
</file>