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4" r:id="rId2"/>
    <p:sldMasterId id="2147483696" r:id="rId3"/>
    <p:sldMasterId id="2147483708" r:id="rId4"/>
  </p:sldMasterIdLst>
  <p:notesMasterIdLst>
    <p:notesMasterId r:id="rId17"/>
  </p:notesMasterIdLst>
  <p:handoutMasterIdLst>
    <p:handoutMasterId r:id="rId18"/>
  </p:handoutMasterIdLst>
  <p:sldIdLst>
    <p:sldId id="388" r:id="rId5"/>
    <p:sldId id="390" r:id="rId6"/>
    <p:sldId id="392" r:id="rId7"/>
    <p:sldId id="403" r:id="rId8"/>
    <p:sldId id="397" r:id="rId9"/>
    <p:sldId id="393" r:id="rId10"/>
    <p:sldId id="394" r:id="rId11"/>
    <p:sldId id="395" r:id="rId12"/>
    <p:sldId id="399" r:id="rId13"/>
    <p:sldId id="400" r:id="rId14"/>
    <p:sldId id="404" r:id="rId15"/>
    <p:sldId id="374" r:id="rId16"/>
  </p:sldIdLst>
  <p:sldSz cx="9144000" cy="6858000" type="screen4x3"/>
  <p:notesSz cx="6662738" cy="9926638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9900"/>
    <a:srgbClr val="969696"/>
    <a:srgbClr val="B2B2B2"/>
    <a:srgbClr val="FFFF66"/>
    <a:srgbClr val="4A7EBB"/>
    <a:srgbClr val="9933FF"/>
    <a:srgbClr val="FFFFCC"/>
    <a:srgbClr val="FFFF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just forma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7" autoAdjust="0"/>
    <p:restoredTop sz="91705" autoAdjust="0"/>
  </p:normalViewPr>
  <p:slideViewPr>
    <p:cSldViewPr snapToGrid="0" snapToObjects="1">
      <p:cViewPr>
        <p:scale>
          <a:sx n="80" d="100"/>
          <a:sy n="80" d="100"/>
        </p:scale>
        <p:origin x="-1800" y="-696"/>
      </p:cViewPr>
      <p:guideLst>
        <p:guide orient="horz" pos="1286"/>
        <p:guide pos="56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-468" y="2226"/>
      </p:cViewPr>
      <p:guideLst>
        <p:guide orient="horz" pos="3127"/>
        <p:guide pos="209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7913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773270" y="1"/>
            <a:ext cx="2887913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B9687-30CA-4B20-8616-8F8D0230E5D1}" type="datetimeFigureOut">
              <a:rPr lang="sv-SE" smtClean="0"/>
              <a:t>2015-04-10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7828"/>
            <a:ext cx="2887913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773270" y="9427828"/>
            <a:ext cx="2887913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6F1FD-642D-49B3-9FBF-94BAD40DB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3526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887186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4011" y="1"/>
            <a:ext cx="2887186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8470FD-FD04-47C9-8C24-42B82D395545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274" y="4715153"/>
            <a:ext cx="5330190" cy="44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584"/>
            <a:ext cx="2887186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4011" y="9428584"/>
            <a:ext cx="2887186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A02E79E-336C-4E06-9E49-999F331CB2C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981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8F4B1F05-0D77-467B-97CD-A6F73E5286D3}" type="slidenum">
              <a:rPr lang="sv-SE" smtClean="0">
                <a:solidFill>
                  <a:prstClr val="black"/>
                </a:solidFill>
              </a:rPr>
              <a:pPr eaLnBrk="1" hangingPunct="1">
                <a:defRPr/>
              </a:pPr>
              <a:t>1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8F4B1F05-0D77-467B-97CD-A6F73E5286D3}" type="slidenum">
              <a:rPr lang="sv-SE" smtClean="0">
                <a:solidFill>
                  <a:prstClr val="black"/>
                </a:solidFill>
              </a:rPr>
              <a:pPr eaLnBrk="1" hangingPunct="1">
                <a:defRPr/>
              </a:pPr>
              <a:t>2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baseline="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8F4B1F05-0D77-467B-97CD-A6F73E5286D3}" type="slidenum">
              <a:rPr lang="sv-SE" smtClean="0">
                <a:solidFill>
                  <a:prstClr val="black"/>
                </a:solidFill>
              </a:rPr>
              <a:pPr eaLnBrk="1" hangingPunct="1">
                <a:defRPr/>
              </a:pPr>
              <a:t>3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baseline="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8F4B1F05-0D77-467B-97CD-A6F73E5286D3}" type="slidenum">
              <a:rPr lang="sv-SE" smtClean="0">
                <a:solidFill>
                  <a:prstClr val="black"/>
                </a:solidFill>
              </a:rPr>
              <a:pPr eaLnBrk="1" hangingPunct="1">
                <a:defRPr/>
              </a:pPr>
              <a:t>4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b="0" baseline="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8F4B1F05-0D77-467B-97CD-A6F73E5286D3}" type="slidenum">
              <a:rPr lang="sv-SE" smtClean="0">
                <a:solidFill>
                  <a:prstClr val="black"/>
                </a:solidFill>
              </a:rPr>
              <a:pPr eaLnBrk="1" hangingPunct="1">
                <a:defRPr/>
              </a:pPr>
              <a:t>5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b="0" baseline="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AE46C3F9-3873-46BF-B98A-8A0DB53CAD28}" type="slidenum">
              <a:rPr lang="sv-SE" smtClean="0">
                <a:solidFill>
                  <a:prstClr val="black"/>
                </a:solidFill>
              </a:rPr>
              <a:pPr eaLnBrk="1" hangingPunct="1">
                <a:defRPr/>
              </a:pPr>
              <a:t>6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AE46C3F9-3873-46BF-B98A-8A0DB53CAD28}" type="slidenum">
              <a:rPr lang="sv-SE" smtClean="0">
                <a:solidFill>
                  <a:prstClr val="black"/>
                </a:solidFill>
              </a:rPr>
              <a:pPr eaLnBrk="1" hangingPunct="1">
                <a:defRPr/>
              </a:pPr>
              <a:t>7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D7C95-7241-415B-8A10-85ED9C039798}" type="slidenum">
              <a:rPr lang="sv-SE" smtClean="0">
                <a:solidFill>
                  <a:prstClr val="black"/>
                </a:solidFill>
              </a:rPr>
              <a:pPr/>
              <a:t>8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884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D7C95-7241-415B-8A10-85ED9C039798}" type="slidenum">
              <a:rPr lang="sv-SE" smtClean="0">
                <a:solidFill>
                  <a:prstClr val="black"/>
                </a:solidFill>
              </a:rPr>
              <a:pPr/>
              <a:t>9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88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D7C95-7241-415B-8A10-85ED9C039798}" type="slidenum">
              <a:rPr lang="sv-SE" smtClean="0">
                <a:solidFill>
                  <a:prstClr val="black"/>
                </a:solidFill>
              </a:rPr>
              <a:pPr/>
              <a:t>10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884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8F4B1F05-0D77-467B-97CD-A6F73E5286D3}" type="slidenum">
              <a:rPr lang="sv-SE" smtClean="0">
                <a:solidFill>
                  <a:prstClr val="black"/>
                </a:solidFill>
              </a:rPr>
              <a:pPr eaLnBrk="1" hangingPunct="1">
                <a:defRPr/>
              </a:pPr>
              <a:t>11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fld id="{8F4B1F05-0D77-467B-97CD-A6F73E5286D3}" type="slidenum">
              <a:rPr lang="sv-SE" smtClean="0"/>
              <a:pPr eaLnBrk="1" hangingPunct="1">
                <a:defRPr/>
              </a:pPr>
              <a:t>12</a:t>
            </a:fld>
            <a:endParaRPr lang="sv-SE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DF65A-1F31-416E-85C9-30984B6DEA12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21ADA-7801-49A0-999B-7172FB9EFE0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D4AFB-F298-404D-84B8-080C5773F6A5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1BABF-8D9C-4E72-9041-F07F4ED7A26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46AA1-BCCC-4CF4-B575-E98615BD9BB7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0648F-7434-457E-827C-C2CCFE1B9D3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A2B94-7489-41BD-946E-C7EDBE32586B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0B367-9403-4C12-8507-A10A623B1FA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FAC98-499E-40B5-A3D1-FCF67F7BE1DC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8D676-6822-498B-9024-0716012FC5E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A11D8-4F95-422E-BF99-F552F1FB565D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46518-5330-4B3F-B09F-DCD2EACF144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38050-3ADA-4152-A7DB-ED3A16D8282D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A4E15-56AF-4308-9538-3926E40DEBD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B11AE-BE29-42F3-8EDE-EA0265B7C084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5870D-A5DB-4C9A-AF7F-7C29D9B04F4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39C65-1BDD-4318-8130-D6E01C40DA3A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F201-CEF8-4A6C-8061-AD1835FE45C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F1CC5-060F-4FBF-976F-349320D85992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E80B8-C247-4B87-9F38-C3D3ACC7F87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CE818-D17D-43AA-B000-2B99E9923A8F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038FF-7B8D-4E2A-BB31-7F43E59028D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516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79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387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04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799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0362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93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199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00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1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97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24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3837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823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1729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074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0134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4462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0107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4123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9319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543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DF65A-1F31-416E-85C9-30984B6DEA12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21ADA-7801-49A0-999B-7172FB9EFE0D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3204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D4AFB-F298-404D-84B8-080C5773F6A5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1BABF-8D9C-4E72-9041-F07F4ED7A263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7948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46AA1-BCCC-4CF4-B575-E98615BD9BB7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0648F-7434-457E-827C-C2CCFE1B9D30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301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A2B94-7489-41BD-946E-C7EDBE32586B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0B367-9403-4C12-8507-A10A623B1FAD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662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FAC98-499E-40B5-A3D1-FCF67F7BE1DC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8D676-6822-498B-9024-0716012FC5EE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581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A11D8-4F95-422E-BF99-F552F1FB565D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46518-5330-4B3F-B09F-DCD2EACF144B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65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38050-3ADA-4152-A7DB-ED3A16D8282D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A4E15-56AF-4308-9538-3926E40DEBDB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919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B11AE-BE29-42F3-8EDE-EA0265B7C084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5870D-A5DB-4C9A-AF7F-7C29D9B04F4C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0791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39C65-1BDD-4318-8130-D6E01C40DA3A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0F201-CEF8-4A6C-8061-AD1835FE45CA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2432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F1CC5-060F-4FBF-976F-349320D85992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E80B8-C247-4B87-9F38-C3D3ACC7F87E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4862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CE818-D17D-43AA-B000-2B99E9923A8F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038FF-7B8D-4E2A-BB31-7F43E59028DE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760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C280E9-ABBC-4886-9944-58F94A6A759C}" type="datetimeFigureOut">
              <a:rPr lang="sv-SE"/>
              <a:pPr>
                <a:defRPr/>
              </a:pPr>
              <a:t>2015-04-10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CA0DD0-1A2A-4D56-8013-616B294A0F0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336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C5059A7C-802F-40CD-B507-AA7602FE13B0}" type="datetimeFigureOut">
              <a:rPr lang="sv-S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9E5CCAFA-2463-44C5-994D-C7B6868B1CB2}" type="slidenum">
              <a:rPr lang="sv-S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080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C280E9-ABBC-4886-9944-58F94A6A759C}" type="datetimeFigureOut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2015-04-10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CA0DD0-1A2A-4D56-8013-616B294A0F0C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4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www.google.se/url?sa=i&amp;rct=j&amp;q=sverigekarta&amp;source=images&amp;cd=&amp;cad=rja&amp;docid=zIBzaykg9KpjYM&amp;tbnid=UAsfuh5Onz7PwM:&amp;ved=0CAUQjRw&amp;url=http://screenman.se/geografi/sverige-2/&amp;ei=MhpMUfa7CLKM4gTJlYD4BQ&amp;bvm=bv.44158598,d.bGE&amp;psig=AFQjCNGnGFiEwWN8XOJDKpzzwkjvSNpYuA&amp;ust=1364028206771237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Maria.wahlberg@msb.se" TargetMode="External"/><Relationship Id="rId3" Type="http://schemas.openxmlformats.org/officeDocument/2006/relationships/image" Target="../media/image1.jpeg"/><Relationship Id="rId7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www.google.se/url?sa=i&amp;rct=j&amp;q=sverigekarta&amp;source=images&amp;cd=&amp;cad=rja&amp;docid=zIBzaykg9KpjYM&amp;tbnid=UAsfuh5Onz7PwM:&amp;ved=0CAUQjRw&amp;url=http://screenman.se/geografi/sverige-2/&amp;ei=MhpMUfa7CLKM4gTJlYD4BQ&amp;bvm=bv.44158598,d.bGE&amp;psig=AFQjCNGnGFiEwWN8XOJDKpzzwkjvSNpYuA&amp;ust=1364028206771237" TargetMode="External"/><Relationship Id="rId4" Type="http://schemas.openxmlformats.org/officeDocument/2006/relationships/image" Target="../media/image2.png"/><Relationship Id="rId9" Type="http://schemas.openxmlformats.org/officeDocument/2006/relationships/hyperlink" Target="mailto:Kristin.jacobsson@msb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3" descr="The Best Summer Vacations to Northern Europe thumbnail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6" t="1301" r="25175" b="24317"/>
          <a:stretch/>
        </p:blipFill>
        <p:spPr bwMode="auto">
          <a:xfrm>
            <a:off x="4460515" y="2190327"/>
            <a:ext cx="4007619" cy="398620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objekt 13" descr="The Best Summer Vacations to Northern Europe thumbnail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07" t="13570" r="71503" b="57290"/>
          <a:stretch/>
        </p:blipFill>
        <p:spPr bwMode="auto">
          <a:xfrm>
            <a:off x="5073692" y="2610973"/>
            <a:ext cx="1100460" cy="72726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2" y="96151"/>
            <a:ext cx="1488323" cy="723900"/>
          </a:xfrm>
          <a:prstGeom prst="rect">
            <a:avLst/>
          </a:prstGeom>
        </p:spPr>
      </p:pic>
      <p:pic>
        <p:nvPicPr>
          <p:cNvPr id="31" name="Picture 7" descr="http://screenman.se/images/zoom/sverige2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ement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937" y="2613984"/>
            <a:ext cx="1220275" cy="245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ubrik 1"/>
          <p:cNvSpPr txBox="1">
            <a:spLocks/>
          </p:cNvSpPr>
          <p:nvPr/>
        </p:nvSpPr>
        <p:spPr bwMode="auto">
          <a:xfrm>
            <a:off x="437322" y="1622151"/>
            <a:ext cx="6927574" cy="1352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endParaRPr lang="en-US" sz="2400" b="1" dirty="0" smtClean="0">
              <a:solidFill>
                <a:srgbClr val="1F497D"/>
              </a:solidFill>
            </a:endParaRPr>
          </a:p>
          <a:p>
            <a:endParaRPr lang="en-US" sz="2400" i="1" dirty="0" smtClean="0">
              <a:latin typeface="Arial-ItalicMT"/>
            </a:endParaRPr>
          </a:p>
          <a:p>
            <a:endParaRPr lang="en-US" sz="2400" i="1" dirty="0">
              <a:latin typeface="Arial-ItalicMT"/>
            </a:endParaRPr>
          </a:p>
          <a:p>
            <a:endParaRPr lang="en-US" sz="2400" i="1" dirty="0" smtClean="0">
              <a:latin typeface="Arial-ItalicMT"/>
            </a:endParaRPr>
          </a:p>
          <a:p>
            <a:endParaRPr lang="en-US" sz="2400" i="1" dirty="0">
              <a:latin typeface="Arial-ItalicMT"/>
            </a:endParaRPr>
          </a:p>
          <a:p>
            <a:r>
              <a:rPr lang="en-US" sz="2400" b="1" dirty="0" smtClean="0">
                <a:solidFill>
                  <a:schemeClr val="tx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en-US" sz="2400" b="1" dirty="0">
                <a:solidFill>
                  <a:schemeClr val="tx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we have the </a:t>
            </a:r>
            <a:r>
              <a:rPr lang="en-US" sz="2400" b="1" dirty="0" smtClean="0">
                <a:solidFill>
                  <a:schemeClr val="tx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capabilities needed </a:t>
            </a:r>
            <a:r>
              <a:rPr lang="en-US" sz="2400" b="1" dirty="0">
                <a:solidFill>
                  <a:schemeClr val="tx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to deal with the </a:t>
            </a:r>
            <a:r>
              <a:rPr lang="en-US" sz="2400" b="1" dirty="0" smtClean="0">
                <a:solidFill>
                  <a:schemeClr val="tx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risks we are</a:t>
            </a:r>
            <a:r>
              <a:rPr lang="sv-SE" sz="2400" b="1" dirty="0" smtClean="0">
                <a:solidFill>
                  <a:schemeClr val="tx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sz="2400" b="1" dirty="0" err="1">
                <a:solidFill>
                  <a:schemeClr val="tx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facing</a:t>
            </a:r>
            <a:r>
              <a:rPr lang="sv-SE" sz="2400" b="1" dirty="0">
                <a:solidFill>
                  <a:schemeClr val="tx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en-US" sz="2400" b="1" dirty="0">
              <a:solidFill>
                <a:schemeClr val="tx2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/>
            <a:endParaRPr lang="en-US" sz="2400" b="1" dirty="0" smtClean="0">
              <a:solidFill>
                <a:schemeClr val="tx2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/>
            <a:endParaRPr lang="en-US" sz="2400" b="1" dirty="0">
              <a:solidFill>
                <a:srgbClr val="1F497D"/>
              </a:solidFill>
            </a:endParaRPr>
          </a:p>
          <a:p>
            <a:pPr eaLnBrk="1" hangingPunct="1"/>
            <a:r>
              <a:rPr lang="en-US" b="1" dirty="0" smtClean="0">
                <a:solidFill>
                  <a:srgbClr val="1F497D"/>
                </a:solidFill>
              </a:rPr>
              <a:t>Capability Assessment </a:t>
            </a:r>
            <a:r>
              <a:rPr lang="en-US" sz="2800" b="1" dirty="0" smtClean="0">
                <a:solidFill>
                  <a:srgbClr val="1F497D"/>
                </a:solidFill>
              </a:rPr>
              <a:t/>
            </a:r>
            <a:br>
              <a:rPr lang="en-US" sz="2800" b="1" dirty="0" smtClean="0">
                <a:solidFill>
                  <a:srgbClr val="1F497D"/>
                </a:solidFill>
              </a:rPr>
            </a:br>
            <a:r>
              <a:rPr lang="en-US" b="1" dirty="0" smtClean="0">
                <a:solidFill>
                  <a:srgbClr val="1F497D"/>
                </a:solidFill>
              </a:rPr>
              <a:t>The Swedish Experience</a:t>
            </a:r>
            <a:endParaRPr lang="en-US" b="1" dirty="0">
              <a:solidFill>
                <a:srgbClr val="1F497D"/>
              </a:solidFill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1123122" y="5347252"/>
            <a:ext cx="6284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Kristin Jacobsson and Maria Wahlberg, MSB</a:t>
            </a:r>
          </a:p>
          <a:p>
            <a:r>
              <a:rPr lang="sv-SE" dirty="0" smtClean="0"/>
              <a:t>From Gaps </a:t>
            </a:r>
            <a:r>
              <a:rPr lang="sv-SE" dirty="0" err="1" smtClean="0"/>
              <a:t>to</a:t>
            </a:r>
            <a:r>
              <a:rPr lang="sv-SE" dirty="0" smtClean="0"/>
              <a:t> Caps, Kick-off Conference 24-25 </a:t>
            </a:r>
            <a:r>
              <a:rPr lang="sv-SE" dirty="0" err="1" smtClean="0"/>
              <a:t>March</a:t>
            </a:r>
            <a:r>
              <a:rPr lang="sv-SE" dirty="0" smtClean="0"/>
              <a:t> 2015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0822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13" descr="The Best Summer Vacations to Northern Europe thumbnail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07" t="13570" r="71503" b="57290"/>
          <a:stretch/>
        </p:blipFill>
        <p:spPr bwMode="auto">
          <a:xfrm>
            <a:off x="5073692" y="2610973"/>
            <a:ext cx="1100460" cy="72726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2" y="96151"/>
            <a:ext cx="1488323" cy="723900"/>
          </a:xfrm>
          <a:prstGeom prst="rect">
            <a:avLst/>
          </a:prstGeom>
        </p:spPr>
      </p:pic>
      <p:sp>
        <p:nvSpPr>
          <p:cNvPr id="22" name="Rubrik 1"/>
          <p:cNvSpPr txBox="1">
            <a:spLocks/>
          </p:cNvSpPr>
          <p:nvPr/>
        </p:nvSpPr>
        <p:spPr bwMode="auto">
          <a:xfrm>
            <a:off x="698698" y="1041280"/>
            <a:ext cx="6747131" cy="240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endParaRPr lang="en-US" sz="2400" b="1" dirty="0" smtClean="0">
              <a:solidFill>
                <a:srgbClr val="1F497D"/>
              </a:solidFill>
            </a:endParaRPr>
          </a:p>
          <a:p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National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capability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assessment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endParaRPr lang="sv-SE" sz="2400" b="1" dirty="0">
              <a:solidFill>
                <a:srgbClr val="1F497D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b="1" dirty="0" smtClean="0">
              <a:solidFill>
                <a:srgbClr val="1F497D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sv-SE" sz="1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Assessment</a:t>
            </a:r>
            <a:r>
              <a:rPr lang="sv-SE" sz="1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of</a:t>
            </a:r>
            <a:r>
              <a:rPr lang="sv-SE" sz="1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the </a:t>
            </a:r>
            <a:r>
              <a:rPr lang="sv-SE" sz="1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capability</a:t>
            </a:r>
            <a:r>
              <a:rPr lang="sv-SE" sz="1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</a:t>
            </a:r>
            <a:r>
              <a:rPr lang="sv-SE" sz="1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prevent</a:t>
            </a:r>
            <a:r>
              <a:rPr lang="sv-SE" sz="1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and </a:t>
            </a:r>
            <a:r>
              <a:rPr lang="sv-SE" sz="1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respond</a:t>
            </a:r>
            <a:r>
              <a:rPr lang="sv-SE" sz="1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</a:t>
            </a:r>
            <a:r>
              <a:rPr lang="sv-SE" sz="1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sv-SE" sz="1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emergencies</a:t>
            </a:r>
            <a:r>
              <a:rPr lang="sv-SE" sz="1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sv-SE" sz="1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crises</a:t>
            </a:r>
            <a:r>
              <a:rPr lang="sv-SE" sz="1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and </a:t>
            </a:r>
            <a:r>
              <a:rPr lang="sv-SE" sz="1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war</a:t>
            </a:r>
            <a:endParaRPr lang="sv-SE" sz="16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sv-SE" sz="1600" b="1" dirty="0" smtClean="0">
              <a:solidFill>
                <a:srgbClr val="1F497D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en-US" sz="1600" b="1" dirty="0" smtClean="0">
              <a:solidFill>
                <a:srgbClr val="1F497D"/>
              </a:solidFill>
            </a:endParaRPr>
          </a:p>
          <a:p>
            <a:pPr eaLnBrk="1" hangingPunct="1"/>
            <a:endParaRPr lang="en-US" sz="1600" b="1" dirty="0">
              <a:solidFill>
                <a:srgbClr val="1F497D"/>
              </a:solidFill>
            </a:endParaRP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691" y="3305964"/>
            <a:ext cx="2657222" cy="1945279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97" y="2863959"/>
            <a:ext cx="2591591" cy="1588298"/>
          </a:xfrm>
          <a:prstGeom prst="rect">
            <a:avLst/>
          </a:prstGeom>
        </p:spPr>
      </p:pic>
      <p:sp>
        <p:nvSpPr>
          <p:cNvPr id="9" name="textruta 8"/>
          <p:cNvSpPr txBox="1"/>
          <p:nvPr/>
        </p:nvSpPr>
        <p:spPr>
          <a:xfrm>
            <a:off x="461192" y="5378827"/>
            <a:ext cx="8315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 err="1" smtClean="0">
                <a:solidFill>
                  <a:schemeClr val="accent2"/>
                </a:solidFill>
              </a:rPr>
              <a:t>Purpose</a:t>
            </a:r>
            <a:r>
              <a:rPr lang="sv-SE" sz="2400" b="1" dirty="0" smtClean="0">
                <a:solidFill>
                  <a:schemeClr val="accent2"/>
                </a:solidFill>
              </a:rPr>
              <a:t>: </a:t>
            </a:r>
            <a:r>
              <a:rPr lang="sv-SE" sz="2400" b="1" dirty="0" err="1" smtClean="0">
                <a:solidFill>
                  <a:schemeClr val="accent2"/>
                </a:solidFill>
              </a:rPr>
              <a:t>to</a:t>
            </a:r>
            <a:r>
              <a:rPr lang="sv-SE" sz="2400" b="1" dirty="0" smtClean="0">
                <a:solidFill>
                  <a:schemeClr val="accent2"/>
                </a:solidFill>
              </a:rPr>
              <a:t> </a:t>
            </a:r>
            <a:r>
              <a:rPr lang="sv-SE" sz="2400" b="1" dirty="0" err="1" smtClean="0">
                <a:solidFill>
                  <a:schemeClr val="accent2"/>
                </a:solidFill>
              </a:rPr>
              <a:t>identify</a:t>
            </a:r>
            <a:r>
              <a:rPr lang="sv-SE" sz="2400" b="1" dirty="0" smtClean="0">
                <a:solidFill>
                  <a:schemeClr val="accent2"/>
                </a:solidFill>
              </a:rPr>
              <a:t> gaps in order </a:t>
            </a:r>
            <a:r>
              <a:rPr lang="sv-SE" sz="2400" b="1" dirty="0" err="1" smtClean="0">
                <a:solidFill>
                  <a:schemeClr val="accent2"/>
                </a:solidFill>
              </a:rPr>
              <a:t>to</a:t>
            </a:r>
            <a:r>
              <a:rPr lang="sv-SE" sz="2400" b="1" dirty="0" smtClean="0">
                <a:solidFill>
                  <a:schemeClr val="accent2"/>
                </a:solidFill>
              </a:rPr>
              <a:t> focus </a:t>
            </a:r>
            <a:r>
              <a:rPr lang="sv-SE" sz="2400" b="1" dirty="0" err="1" smtClean="0">
                <a:solidFill>
                  <a:schemeClr val="accent2"/>
                </a:solidFill>
              </a:rPr>
              <a:t>development</a:t>
            </a:r>
            <a:r>
              <a:rPr lang="sv-SE" sz="2400" b="1" dirty="0" smtClean="0">
                <a:solidFill>
                  <a:schemeClr val="accent2"/>
                </a:solidFill>
              </a:rPr>
              <a:t> </a:t>
            </a:r>
            <a:r>
              <a:rPr lang="sv-SE" sz="2400" b="1" dirty="0" err="1" smtClean="0">
                <a:solidFill>
                  <a:schemeClr val="accent2"/>
                </a:solidFill>
              </a:rPr>
              <a:t>efforts</a:t>
            </a:r>
            <a:r>
              <a:rPr lang="sv-SE" sz="2400" b="1" dirty="0" smtClean="0">
                <a:solidFill>
                  <a:schemeClr val="accent2"/>
                </a:solidFill>
              </a:rPr>
              <a:t> and </a:t>
            </a:r>
            <a:r>
              <a:rPr lang="sv-SE" sz="2400" b="1" dirty="0" err="1" smtClean="0">
                <a:solidFill>
                  <a:schemeClr val="accent2"/>
                </a:solidFill>
              </a:rPr>
              <a:t>prioritize</a:t>
            </a:r>
            <a:r>
              <a:rPr lang="sv-SE" sz="2400" b="1" dirty="0" smtClean="0">
                <a:solidFill>
                  <a:schemeClr val="accent2"/>
                </a:solidFill>
              </a:rPr>
              <a:t> </a:t>
            </a:r>
            <a:r>
              <a:rPr lang="sv-SE" sz="2400" b="1" dirty="0" err="1" smtClean="0">
                <a:solidFill>
                  <a:schemeClr val="accent2"/>
                </a:solidFill>
              </a:rPr>
              <a:t>resources</a:t>
            </a:r>
            <a:r>
              <a:rPr lang="sv-SE" sz="2400" b="1" dirty="0" smtClean="0">
                <a:solidFill>
                  <a:schemeClr val="accent2"/>
                </a:solidFill>
              </a:rPr>
              <a:t> </a:t>
            </a:r>
            <a:endParaRPr lang="sv-SE" sz="2400" b="1" dirty="0">
              <a:solidFill>
                <a:schemeClr val="accent2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476" y="2820924"/>
            <a:ext cx="1698706" cy="255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2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13" descr="The Best Summer Vacations to Northern Europe thumbnail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07" t="13570" r="71503" b="57290"/>
          <a:stretch/>
        </p:blipFill>
        <p:spPr bwMode="auto">
          <a:xfrm>
            <a:off x="5073692" y="2610973"/>
            <a:ext cx="1100460" cy="72726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2" y="96151"/>
            <a:ext cx="1488323" cy="723900"/>
          </a:xfrm>
          <a:prstGeom prst="rect">
            <a:avLst/>
          </a:prstGeom>
        </p:spPr>
      </p:pic>
      <p:sp>
        <p:nvSpPr>
          <p:cNvPr id="22" name="Rubrik 1"/>
          <p:cNvSpPr txBox="1">
            <a:spLocks/>
          </p:cNvSpPr>
          <p:nvPr/>
        </p:nvSpPr>
        <p:spPr bwMode="auto">
          <a:xfrm>
            <a:off x="698698" y="1041281"/>
            <a:ext cx="7117245" cy="13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National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Capability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assessments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have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been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carried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out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…</a:t>
            </a:r>
            <a:endParaRPr lang="en-US" sz="1600" b="1" dirty="0">
              <a:solidFill>
                <a:srgbClr val="1F497D"/>
              </a:solidFill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841483" y="2430293"/>
            <a:ext cx="45455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>
              <a:solidFill>
                <a:prstClr val="black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2000" b="1" dirty="0" smtClean="0">
                <a:solidFill>
                  <a:prstClr val="black"/>
                </a:solidFill>
              </a:rPr>
              <a:t>and </a:t>
            </a:r>
            <a:r>
              <a:rPr lang="en-US" sz="2000" b="1" dirty="0">
                <a:solidFill>
                  <a:prstClr val="black"/>
                </a:solidFill>
              </a:rPr>
              <a:t>reported to the </a:t>
            </a:r>
            <a:r>
              <a:rPr lang="en-US" sz="2000" b="1" dirty="0" smtClean="0">
                <a:solidFill>
                  <a:prstClr val="black"/>
                </a:solidFill>
              </a:rPr>
              <a:t>government,</a:t>
            </a:r>
          </a:p>
          <a:p>
            <a:pPr marL="285750" indent="-285750">
              <a:buFontTx/>
              <a:buChar char="-"/>
            </a:pPr>
            <a:r>
              <a:rPr lang="en-US" sz="2000" b="1" dirty="0" smtClean="0">
                <a:solidFill>
                  <a:prstClr val="black"/>
                </a:solidFill>
              </a:rPr>
              <a:t>by </a:t>
            </a:r>
            <a:r>
              <a:rPr lang="en-US" sz="2000" b="1" dirty="0">
                <a:solidFill>
                  <a:prstClr val="black"/>
                </a:solidFill>
              </a:rPr>
              <a:t>MSB and its </a:t>
            </a:r>
            <a:r>
              <a:rPr lang="en-US" sz="2000" b="1" dirty="0" smtClean="0">
                <a:solidFill>
                  <a:prstClr val="black"/>
                </a:solidFill>
              </a:rPr>
              <a:t>predecessors (KBM, ÖCB), </a:t>
            </a:r>
          </a:p>
          <a:p>
            <a:pPr marL="285750" indent="-285750">
              <a:buFontTx/>
              <a:buChar char="-"/>
            </a:pPr>
            <a:r>
              <a:rPr lang="en-US" sz="2000" b="1" dirty="0">
                <a:solidFill>
                  <a:prstClr val="black"/>
                </a:solidFill>
              </a:rPr>
              <a:t>u</a:t>
            </a:r>
            <a:r>
              <a:rPr lang="en-US" sz="2000" b="1" dirty="0" smtClean="0">
                <a:solidFill>
                  <a:prstClr val="black"/>
                </a:solidFill>
              </a:rPr>
              <a:t>sing different methods,</a:t>
            </a:r>
          </a:p>
          <a:p>
            <a:pPr marL="285750" indent="-285750">
              <a:buFontTx/>
              <a:buChar char="-"/>
            </a:pPr>
            <a:r>
              <a:rPr lang="en-US" sz="2000" b="1" dirty="0" smtClean="0">
                <a:solidFill>
                  <a:prstClr val="black"/>
                </a:solidFill>
              </a:rPr>
              <a:t>almost </a:t>
            </a:r>
            <a:r>
              <a:rPr lang="en-US" sz="2000" b="1" dirty="0">
                <a:solidFill>
                  <a:prstClr val="black"/>
                </a:solidFill>
              </a:rPr>
              <a:t>every year since </a:t>
            </a:r>
            <a:r>
              <a:rPr lang="en-US" sz="2000" b="1" dirty="0" smtClean="0">
                <a:solidFill>
                  <a:prstClr val="black"/>
                </a:solidFill>
              </a:rPr>
              <a:t>the 1990:s</a:t>
            </a:r>
            <a:r>
              <a:rPr lang="en-US" sz="2000" dirty="0" smtClean="0">
                <a:solidFill>
                  <a:prstClr val="black"/>
                </a:solidFill>
              </a:rPr>
              <a:t>.</a:t>
            </a:r>
          </a:p>
          <a:p>
            <a:endParaRPr lang="en-US" sz="2000" dirty="0">
              <a:solidFill>
                <a:prstClr val="black"/>
              </a:solidFill>
            </a:endParaRPr>
          </a:p>
          <a:p>
            <a:endParaRPr lang="en-US" sz="2000" dirty="0" smtClean="0">
              <a:solidFill>
                <a:prstClr val="black"/>
              </a:solidFill>
            </a:endParaRPr>
          </a:p>
          <a:p>
            <a:endParaRPr lang="en-US" sz="2000" b="1" dirty="0">
              <a:solidFill>
                <a:srgbClr val="1F497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71" y="3610377"/>
            <a:ext cx="2352675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620486" y="4641752"/>
            <a:ext cx="5802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 smtClean="0"/>
              <a:t>The </a:t>
            </a:r>
            <a:r>
              <a:rPr lang="sv-SE" sz="2400" b="1" dirty="0" err="1" smtClean="0"/>
              <a:t>capability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assessment</a:t>
            </a:r>
            <a:r>
              <a:rPr lang="sv-SE" sz="2400" b="1" dirty="0" smtClean="0"/>
              <a:t> is </a:t>
            </a:r>
            <a:r>
              <a:rPr lang="sv-SE" sz="2400" b="1" dirty="0" err="1" smtClean="0"/>
              <a:t>currently</a:t>
            </a:r>
            <a:r>
              <a:rPr lang="sv-SE" sz="2400" b="1" dirty="0" smtClean="0"/>
              <a:t> under </a:t>
            </a:r>
            <a:r>
              <a:rPr lang="sv-SE" sz="2400" b="1" dirty="0" err="1" smtClean="0"/>
              <a:t>development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to</a:t>
            </a:r>
            <a:r>
              <a:rPr lang="sv-SE" sz="2400" b="1" dirty="0" smtClean="0"/>
              <a:t> be </a:t>
            </a:r>
            <a:r>
              <a:rPr lang="sv-SE" sz="2400" b="1" dirty="0" err="1" smtClean="0"/>
              <a:t>merged</a:t>
            </a:r>
            <a:r>
              <a:rPr lang="sv-SE" sz="2400" b="1" dirty="0" smtClean="0"/>
              <a:t> </a:t>
            </a:r>
            <a:r>
              <a:rPr lang="sv-SE" sz="2400" b="1" dirty="0" err="1" smtClean="0"/>
              <a:t>with</a:t>
            </a:r>
            <a:r>
              <a:rPr lang="sv-SE" sz="2400" b="1" dirty="0" smtClean="0"/>
              <a:t> the Swedish National Risk </a:t>
            </a:r>
            <a:r>
              <a:rPr lang="sv-SE" sz="2400" b="1" dirty="0" err="1" smtClean="0"/>
              <a:t>Assessment</a:t>
            </a:r>
            <a:r>
              <a:rPr lang="sv-SE" sz="2400" b="1" dirty="0" smtClean="0"/>
              <a:t>, (NRA)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10831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13" descr="The Best Summer Vacations to Northern Europe thumbnail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07" t="13570" r="71503" b="57290"/>
          <a:stretch/>
        </p:blipFill>
        <p:spPr bwMode="auto">
          <a:xfrm>
            <a:off x="5073692" y="2610973"/>
            <a:ext cx="1100460" cy="72726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2" y="96151"/>
            <a:ext cx="1488323" cy="723900"/>
          </a:xfrm>
          <a:prstGeom prst="rect">
            <a:avLst/>
          </a:prstGeom>
        </p:spPr>
      </p:pic>
      <p:sp>
        <p:nvSpPr>
          <p:cNvPr id="22" name="Rubrik 1"/>
          <p:cNvSpPr txBox="1">
            <a:spLocks/>
          </p:cNvSpPr>
          <p:nvPr/>
        </p:nvSpPr>
        <p:spPr bwMode="auto">
          <a:xfrm>
            <a:off x="698698" y="1041281"/>
            <a:ext cx="7117245" cy="13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sv-SE" sz="2400" b="1" dirty="0" err="1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apability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assessments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experience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so far…  </a:t>
            </a:r>
            <a:endParaRPr lang="en-US" sz="1600" b="1" dirty="0">
              <a:solidFill>
                <a:srgbClr val="1F497D"/>
              </a:solidFill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698697" y="2230583"/>
            <a:ext cx="7899037" cy="4912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</a:rPr>
              <a:t>Require a framework to: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 </a:t>
            </a:r>
          </a:p>
          <a:p>
            <a:pPr marL="342900" indent="-342900">
              <a:buFontTx/>
              <a:buChar char="-"/>
            </a:pPr>
            <a:r>
              <a:rPr lang="en-US" sz="2000" b="1" dirty="0" smtClean="0">
                <a:solidFill>
                  <a:prstClr val="black"/>
                </a:solidFill>
              </a:rPr>
              <a:t>Describe capabilities, (e.g. in terms of communication, resources, cooperation etc.) </a:t>
            </a:r>
          </a:p>
          <a:p>
            <a:endParaRPr lang="en-US" sz="2000" b="1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000" b="1" dirty="0" smtClean="0">
                <a:solidFill>
                  <a:prstClr val="black"/>
                </a:solidFill>
              </a:rPr>
              <a:t>Set targets for the capabilities to reach (What constitutes a “good enough” capability?) </a:t>
            </a:r>
          </a:p>
          <a:p>
            <a:endParaRPr lang="en-US" sz="2000" b="1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000" b="1" dirty="0" smtClean="0">
                <a:solidFill>
                  <a:prstClr val="black"/>
                </a:solidFill>
              </a:rPr>
              <a:t>Assess the status of the capabilities in a common/standardized way, for example by the use of indicators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en-US" sz="8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0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Capability assessments without </a:t>
            </a:r>
            <a:r>
              <a:rPr lang="en-US" sz="2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reference to particular </a:t>
            </a:r>
            <a:br>
              <a:rPr lang="en-US" sz="2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risk scenarios tend to be broad </a:t>
            </a:r>
            <a:r>
              <a:rPr lang="en-US" sz="20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 </a:t>
            </a:r>
            <a:r>
              <a:rPr lang="en-US" sz="2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overly optimistic</a:t>
            </a:r>
            <a:br>
              <a:rPr lang="en-US" sz="2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endParaRPr lang="en-US" sz="2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15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13" descr="The Best Summer Vacations to Northern Europe thumbnail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07" t="13570" r="71503" b="57290"/>
          <a:stretch/>
        </p:blipFill>
        <p:spPr bwMode="auto">
          <a:xfrm>
            <a:off x="5073692" y="2610973"/>
            <a:ext cx="1100460" cy="72726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2" y="96151"/>
            <a:ext cx="1488323" cy="723900"/>
          </a:xfrm>
          <a:prstGeom prst="rect">
            <a:avLst/>
          </a:prstGeom>
        </p:spPr>
      </p:pic>
      <p:sp>
        <p:nvSpPr>
          <p:cNvPr id="22" name="Rubrik 1"/>
          <p:cNvSpPr txBox="1">
            <a:spLocks/>
          </p:cNvSpPr>
          <p:nvPr/>
        </p:nvSpPr>
        <p:spPr bwMode="auto">
          <a:xfrm>
            <a:off x="698698" y="1041281"/>
            <a:ext cx="7117245" cy="13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sv-SE" sz="2400" b="1" dirty="0" err="1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apability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assessments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sv-SE" sz="2400" b="1" dirty="0" err="1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experience</a:t>
            </a:r>
            <a:r>
              <a:rPr lang="sv-SE" sz="2400" b="1" dirty="0" smtClean="0">
                <a:solidFill>
                  <a:srgbClr val="1F497D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so far…</a:t>
            </a:r>
            <a:endParaRPr lang="en-US" sz="1600" b="1" dirty="0">
              <a:solidFill>
                <a:srgbClr val="1F497D"/>
              </a:solidFill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698698" y="2373087"/>
            <a:ext cx="789903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</a:rPr>
              <a:t>Sources of information to use in assessments: </a:t>
            </a:r>
          </a:p>
          <a:p>
            <a:endParaRPr lang="en-US" sz="1600" b="1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prstClr val="black"/>
                </a:solidFill>
              </a:rPr>
              <a:t>“Risk and vulnerability analyses” by government agencies, regional and local authorities - including a generic Capability Assessment based on indicators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prstClr val="black"/>
                </a:solidFill>
              </a:rPr>
              <a:t>Scenario based workshops/interviews with experts</a:t>
            </a:r>
          </a:p>
          <a:p>
            <a:endParaRPr lang="en-US" sz="1600" b="1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prstClr val="black"/>
                </a:solidFill>
              </a:rPr>
              <a:t>Evaluations of the emergency management system’s performance during exercises and real events. </a:t>
            </a:r>
          </a:p>
          <a:p>
            <a:endParaRPr lang="en-US" sz="1600" b="1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prstClr val="black"/>
                </a:solidFill>
              </a:rPr>
              <a:t>Other…</a:t>
            </a:r>
          </a:p>
          <a:p>
            <a:endParaRPr lang="en-US" b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61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26" y="265114"/>
            <a:ext cx="1488323" cy="723900"/>
          </a:xfrm>
          <a:prstGeom prst="rect">
            <a:avLst/>
          </a:prstGeom>
        </p:spPr>
      </p:pic>
      <p:sp>
        <p:nvSpPr>
          <p:cNvPr id="16" name="Rubrik 1"/>
          <p:cNvSpPr txBox="1">
            <a:spLocks/>
          </p:cNvSpPr>
          <p:nvPr/>
        </p:nvSpPr>
        <p:spPr bwMode="auto">
          <a:xfrm>
            <a:off x="705850" y="1422046"/>
            <a:ext cx="77612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sv-SE" sz="2400" b="1" dirty="0" err="1" smtClean="0">
                <a:solidFill>
                  <a:srgbClr val="1F497D"/>
                </a:solidFill>
              </a:rPr>
              <a:t>Background</a:t>
            </a:r>
            <a:r>
              <a:rPr lang="sv-SE" sz="2400" b="1" dirty="0" smtClean="0">
                <a:solidFill>
                  <a:srgbClr val="1F497D"/>
                </a:solidFill>
              </a:rPr>
              <a:t> National Risk </a:t>
            </a:r>
            <a:r>
              <a:rPr lang="sv-SE" sz="2400" b="1" dirty="0" err="1" smtClean="0">
                <a:solidFill>
                  <a:srgbClr val="1F497D"/>
                </a:solidFill>
              </a:rPr>
              <a:t>Assessment</a:t>
            </a:r>
            <a:r>
              <a:rPr lang="sv-SE" sz="2400" b="1" dirty="0" smtClean="0">
                <a:solidFill>
                  <a:srgbClr val="1F497D"/>
                </a:solidFill>
              </a:rPr>
              <a:t> (NRA) in Sweden</a:t>
            </a:r>
            <a:endParaRPr lang="sv-SE" sz="2400" b="1" dirty="0">
              <a:solidFill>
                <a:srgbClr val="1F497D"/>
              </a:solidFill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705850" y="2402679"/>
            <a:ext cx="747931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</a:rPr>
              <a:t>EU KOM invited MS to report NRA in 2011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</a:rPr>
              <a:t>MSB started the development of a process/methodology for NRA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</a:rPr>
              <a:t>MSB has reported to the government in: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</a:rPr>
              <a:t>March 2013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</a:rPr>
              <a:t>March 2014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</a:rPr>
              <a:t>March 2015</a:t>
            </a:r>
            <a:endParaRPr lang="en-US" sz="2000" b="1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</a:rPr>
              <a:t>MSB will provide the government with material for Sweden´s NRA which will be reported to the EU KOM in December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8266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tshållare för innehåll 2"/>
          <p:cNvSpPr txBox="1">
            <a:spLocks/>
          </p:cNvSpPr>
          <p:nvPr/>
        </p:nvSpPr>
        <p:spPr bwMode="auto">
          <a:xfrm>
            <a:off x="4928259" y="2366358"/>
            <a:ext cx="3982889" cy="348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process/</a:t>
            </a:r>
            <a:b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dentified 200 potential risks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deemed 27 of these to be</a:t>
            </a:r>
            <a:b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particularly serious (national) events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analyzed  risks (probability and consequences) through 14 scenarios.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000" b="0" dirty="0" smtClean="0">
                <a:solidFill>
                  <a:prstClr val="black"/>
                </a:solidFill>
                <a:latin typeface="Georgia" pitchFamily="18" charset="0"/>
              </a:rPr>
              <a:t>   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defRPr/>
            </a:pPr>
            <a:endParaRPr lang="sv-SE" sz="2000" b="0" dirty="0" smtClean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22" name="Rubrik 1"/>
          <p:cNvSpPr txBox="1">
            <a:spLocks/>
          </p:cNvSpPr>
          <p:nvPr/>
        </p:nvSpPr>
        <p:spPr bwMode="auto">
          <a:xfrm>
            <a:off x="414048" y="1238714"/>
            <a:ext cx="802930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sv-SE" sz="2400" b="1" dirty="0" smtClean="0">
                <a:solidFill>
                  <a:srgbClr val="1F497D"/>
                </a:solidFill>
              </a:rPr>
              <a:t>The NRA 2011-2014, part </a:t>
            </a:r>
            <a:r>
              <a:rPr lang="sv-SE" sz="2400" b="1" dirty="0" err="1" smtClean="0">
                <a:solidFill>
                  <a:srgbClr val="1F497D"/>
                </a:solidFill>
              </a:rPr>
              <a:t>of</a:t>
            </a:r>
            <a:r>
              <a:rPr lang="sv-SE" sz="2400" b="1" dirty="0" smtClean="0">
                <a:solidFill>
                  <a:srgbClr val="1F497D"/>
                </a:solidFill>
              </a:rPr>
              <a:t> the Risk Management </a:t>
            </a:r>
            <a:r>
              <a:rPr lang="sv-SE" sz="2400" b="1" dirty="0" err="1" smtClean="0">
                <a:solidFill>
                  <a:srgbClr val="1F497D"/>
                </a:solidFill>
              </a:rPr>
              <a:t>Cycle</a:t>
            </a:r>
            <a:endParaRPr lang="sv-SE" sz="2400" b="1" dirty="0">
              <a:solidFill>
                <a:srgbClr val="1F497D"/>
              </a:solidFill>
            </a:endParaRPr>
          </a:p>
        </p:txBody>
      </p:sp>
      <p:pic>
        <p:nvPicPr>
          <p:cNvPr id="23" name="Bildobjekt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26" y="265114"/>
            <a:ext cx="1488323" cy="72390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74" y="2612571"/>
            <a:ext cx="4371696" cy="279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llips 17"/>
          <p:cNvSpPr/>
          <p:nvPr/>
        </p:nvSpPr>
        <p:spPr>
          <a:xfrm>
            <a:off x="2663400" y="2648197"/>
            <a:ext cx="1765302" cy="1068777"/>
          </a:xfrm>
          <a:prstGeom prst="ellipse">
            <a:avLst/>
          </a:prstGeom>
          <a:noFill/>
          <a:ln w="762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2055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Ellips 52"/>
          <p:cNvSpPr/>
          <p:nvPr/>
        </p:nvSpPr>
        <p:spPr>
          <a:xfrm>
            <a:off x="5158302" y="3223113"/>
            <a:ext cx="277794" cy="2184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54" name="Ellips 53"/>
          <p:cNvSpPr/>
          <p:nvPr/>
        </p:nvSpPr>
        <p:spPr>
          <a:xfrm>
            <a:off x="3419872" y="3007089"/>
            <a:ext cx="277794" cy="2184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043608" y="1206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1" name="Bildobjekt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2" y="96151"/>
            <a:ext cx="1488323" cy="723900"/>
          </a:xfrm>
          <a:prstGeom prst="rect">
            <a:avLst/>
          </a:prstGeom>
        </p:spPr>
      </p:pic>
      <p:sp>
        <p:nvSpPr>
          <p:cNvPr id="45" name="Rubrik 1"/>
          <p:cNvSpPr txBox="1">
            <a:spLocks/>
          </p:cNvSpPr>
          <p:nvPr/>
        </p:nvSpPr>
        <p:spPr bwMode="auto">
          <a:xfrm>
            <a:off x="4969824" y="2006929"/>
            <a:ext cx="3627911" cy="4310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step missing between the NRA and the RM planning</a:t>
            </a:r>
          </a:p>
          <a:p>
            <a:pPr eaLnBrk="1" hangingPunct="1"/>
            <a:endParaRPr lang="en-US" sz="20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2013 we are working on combining Capability Assessment with the NRA.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we have what it takes to prevent, prepare and manage the scenarios in the NRA?</a:t>
            </a:r>
            <a:endParaRPr lang="en-US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ubrik 1"/>
          <p:cNvSpPr txBox="1">
            <a:spLocks/>
          </p:cNvSpPr>
          <p:nvPr/>
        </p:nvSpPr>
        <p:spPr bwMode="auto">
          <a:xfrm>
            <a:off x="655339" y="1067705"/>
            <a:ext cx="627090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solidFill>
                  <a:srgbClr val="1F497D"/>
                </a:solidFill>
              </a:rPr>
              <a:t>Capability Assessment in the NRA – towards a National Risk and Capability Analysis (NRCA) </a:t>
            </a:r>
            <a:endParaRPr lang="en-US" sz="2400" b="1" dirty="0">
              <a:solidFill>
                <a:srgbClr val="1F497D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44" y="2256164"/>
            <a:ext cx="4653284" cy="297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llips 10"/>
          <p:cNvSpPr/>
          <p:nvPr/>
        </p:nvSpPr>
        <p:spPr>
          <a:xfrm>
            <a:off x="3419872" y="3395835"/>
            <a:ext cx="925098" cy="651407"/>
          </a:xfrm>
          <a:prstGeom prst="ellipse">
            <a:avLst/>
          </a:prstGeom>
          <a:noFill/>
          <a:ln w="762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583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d37818f5-e648-4b33-bb12-40d6c948cbd4" descr="F3C431AE-640C-4D7A-AFF3-288E9C975EB1@ava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21235" r="43380" b="64422"/>
          <a:stretch/>
        </p:blipFill>
        <p:spPr bwMode="auto">
          <a:xfrm rot="16200000">
            <a:off x="757248" y="4275288"/>
            <a:ext cx="555586" cy="59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Ellips 52"/>
          <p:cNvSpPr/>
          <p:nvPr/>
        </p:nvSpPr>
        <p:spPr>
          <a:xfrm>
            <a:off x="5158302" y="3223113"/>
            <a:ext cx="277794" cy="2184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54" name="Ellips 53"/>
          <p:cNvSpPr/>
          <p:nvPr/>
        </p:nvSpPr>
        <p:spPr>
          <a:xfrm>
            <a:off x="3419872" y="3007089"/>
            <a:ext cx="277794" cy="2184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2" name="Höger 1"/>
          <p:cNvSpPr/>
          <p:nvPr/>
        </p:nvSpPr>
        <p:spPr>
          <a:xfrm rot="8395815">
            <a:off x="3531811" y="5048007"/>
            <a:ext cx="396000" cy="315644"/>
          </a:xfrm>
          <a:prstGeom prst="rightArrow">
            <a:avLst>
              <a:gd name="adj1" fmla="val 43853"/>
              <a:gd name="adj2" fmla="val 576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043608" y="1206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Ellips 62"/>
          <p:cNvSpPr/>
          <p:nvPr/>
        </p:nvSpPr>
        <p:spPr>
          <a:xfrm>
            <a:off x="467544" y="3049600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endParaRPr lang="sv-SE" sz="900" b="1" dirty="0">
              <a:solidFill>
                <a:prstClr val="black"/>
              </a:solidFill>
            </a:endParaRPr>
          </a:p>
        </p:txBody>
      </p:sp>
      <p:sp>
        <p:nvSpPr>
          <p:cNvPr id="65" name="Ellips 64"/>
          <p:cNvSpPr/>
          <p:nvPr/>
        </p:nvSpPr>
        <p:spPr>
          <a:xfrm>
            <a:off x="467544" y="3049600"/>
            <a:ext cx="1080120" cy="10800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lnSpc>
                <a:spcPct val="65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/>
            </a:r>
            <a:br>
              <a:rPr lang="sv-SE" sz="1400" b="1" dirty="0" smtClean="0">
                <a:solidFill>
                  <a:prstClr val="black"/>
                </a:solidFill>
              </a:rPr>
            </a:br>
            <a:endParaRPr lang="sv-SE" sz="900" b="1" dirty="0">
              <a:solidFill>
                <a:prstClr val="black"/>
              </a:solidFill>
            </a:endParaRPr>
          </a:p>
        </p:txBody>
      </p:sp>
      <p:sp>
        <p:nvSpPr>
          <p:cNvPr id="74" name="Ellips 73"/>
          <p:cNvSpPr/>
          <p:nvPr/>
        </p:nvSpPr>
        <p:spPr>
          <a:xfrm>
            <a:off x="2267744" y="5065824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>Risk </a:t>
            </a:r>
            <a:r>
              <a:rPr lang="sv-SE" sz="1400" b="1" dirty="0" err="1" smtClean="0">
                <a:solidFill>
                  <a:prstClr val="black"/>
                </a:solidFill>
              </a:rPr>
              <a:t>Identification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endParaRPr lang="sv-SE" sz="1400" b="1" dirty="0">
              <a:solidFill>
                <a:prstClr val="black"/>
              </a:solidFill>
            </a:endParaRPr>
          </a:p>
        </p:txBody>
      </p:sp>
      <p:pic>
        <p:nvPicPr>
          <p:cNvPr id="78" name="d37818f5-e648-4b33-bb12-40d6c948cbd4" descr="F3C431AE-640C-4D7A-AFF3-288E9C975EB1@ava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21235" r="43380" b="64422"/>
          <a:stretch/>
        </p:blipFill>
        <p:spPr bwMode="auto">
          <a:xfrm flipH="1">
            <a:off x="1619672" y="5497752"/>
            <a:ext cx="524534" cy="59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Ellips 45"/>
          <p:cNvSpPr/>
          <p:nvPr/>
        </p:nvSpPr>
        <p:spPr>
          <a:xfrm>
            <a:off x="467544" y="5065704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 sz="1400" b="1" dirty="0" smtClean="0">
              <a:solidFill>
                <a:prstClr val="black"/>
              </a:solidFill>
            </a:endParaRPr>
          </a:p>
        </p:txBody>
      </p:sp>
      <p:sp>
        <p:nvSpPr>
          <p:cNvPr id="85" name="Ellips 84"/>
          <p:cNvSpPr/>
          <p:nvPr/>
        </p:nvSpPr>
        <p:spPr>
          <a:xfrm>
            <a:off x="2267744" y="3049480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endParaRPr lang="sv-SE" sz="900" b="1" dirty="0">
              <a:solidFill>
                <a:prstClr val="black"/>
              </a:solidFill>
            </a:endParaRPr>
          </a:p>
        </p:txBody>
      </p:sp>
      <p:sp>
        <p:nvSpPr>
          <p:cNvPr id="86" name="Ellips 85"/>
          <p:cNvSpPr/>
          <p:nvPr/>
        </p:nvSpPr>
        <p:spPr>
          <a:xfrm>
            <a:off x="2051720" y="3037106"/>
            <a:ext cx="1512168" cy="10800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>CAPABILITY </a:t>
            </a:r>
            <a:r>
              <a:rPr lang="sv-SE" sz="1400" b="1" dirty="0" err="1" smtClean="0">
                <a:solidFill>
                  <a:prstClr val="black"/>
                </a:solidFill>
              </a:rPr>
              <a:t>Analysis</a:t>
            </a:r>
            <a:endParaRPr lang="sv-SE" sz="900" b="1" dirty="0">
              <a:solidFill>
                <a:prstClr val="black"/>
              </a:solidFill>
            </a:endParaRPr>
          </a:p>
        </p:txBody>
      </p:sp>
      <p:pic>
        <p:nvPicPr>
          <p:cNvPr id="88" name="d37818f5-e648-4b33-bb12-40d6c948cbd4" descr="F3C431AE-640C-4D7A-AFF3-288E9C975EB1@ava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21235" r="43380" b="64422"/>
          <a:stretch/>
        </p:blipFill>
        <p:spPr bwMode="auto">
          <a:xfrm rot="10800000" flipH="1">
            <a:off x="1691680" y="3104353"/>
            <a:ext cx="524534" cy="59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Bildobjekt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2" y="96151"/>
            <a:ext cx="1488323" cy="723900"/>
          </a:xfrm>
          <a:prstGeom prst="rect">
            <a:avLst/>
          </a:prstGeom>
        </p:spPr>
      </p:pic>
      <p:sp>
        <p:nvSpPr>
          <p:cNvPr id="35" name="Ellips 34"/>
          <p:cNvSpPr/>
          <p:nvPr/>
        </p:nvSpPr>
        <p:spPr>
          <a:xfrm>
            <a:off x="73346" y="3028366"/>
            <a:ext cx="1862468" cy="1080000"/>
          </a:xfrm>
          <a:prstGeom prst="ellipse">
            <a:avLst/>
          </a:prstGeom>
          <a:noFill/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err="1" smtClean="0">
                <a:solidFill>
                  <a:prstClr val="black"/>
                </a:solidFill>
              </a:rPr>
              <a:t>Analysis</a:t>
            </a:r>
            <a:r>
              <a:rPr lang="sv-SE" sz="1400" b="1" dirty="0" smtClean="0">
                <a:solidFill>
                  <a:prstClr val="black"/>
                </a:solidFill>
              </a:rPr>
              <a:t/>
            </a:r>
            <a:br>
              <a:rPr lang="sv-SE" sz="1400" b="1" dirty="0" smtClean="0">
                <a:solidFill>
                  <a:prstClr val="black"/>
                </a:solidFill>
              </a:rPr>
            </a:br>
            <a:r>
              <a:rPr lang="sv-SE" sz="900" dirty="0" err="1" smtClean="0">
                <a:solidFill>
                  <a:prstClr val="black"/>
                </a:solidFill>
              </a:rPr>
              <a:t>incl</a:t>
            </a:r>
            <a:r>
              <a:rPr lang="sv-SE" sz="900" dirty="0" smtClean="0">
                <a:solidFill>
                  <a:prstClr val="black"/>
                </a:solidFill>
              </a:rPr>
              <a:t>. Scenario </a:t>
            </a:r>
            <a:r>
              <a:rPr lang="sv-SE" sz="900" dirty="0" err="1" smtClean="0">
                <a:solidFill>
                  <a:prstClr val="black"/>
                </a:solidFill>
              </a:rPr>
              <a:t>development</a:t>
            </a:r>
            <a:endParaRPr lang="sv-SE" sz="1400" b="1" dirty="0" smtClean="0">
              <a:solidFill>
                <a:prstClr val="black"/>
              </a:solidFill>
            </a:endParaRPr>
          </a:p>
        </p:txBody>
      </p:sp>
      <p:sp>
        <p:nvSpPr>
          <p:cNvPr id="36" name="Ellips 35"/>
          <p:cNvSpPr/>
          <p:nvPr/>
        </p:nvSpPr>
        <p:spPr>
          <a:xfrm>
            <a:off x="266015" y="5008343"/>
            <a:ext cx="1512168" cy="10800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>Risk </a:t>
            </a:r>
            <a:r>
              <a:rPr lang="sv-SE" sz="1400" b="1" dirty="0" err="1" smtClean="0">
                <a:solidFill>
                  <a:prstClr val="black"/>
                </a:solidFill>
              </a:rPr>
              <a:t>Selection</a:t>
            </a:r>
            <a:endParaRPr lang="sv-SE" sz="900" b="1" dirty="0">
              <a:solidFill>
                <a:prstClr val="black"/>
              </a:solidFill>
            </a:endParaRPr>
          </a:p>
        </p:txBody>
      </p:sp>
      <p:sp>
        <p:nvSpPr>
          <p:cNvPr id="40" name="Rektangel med rundade hörn 39"/>
          <p:cNvSpPr/>
          <p:nvPr/>
        </p:nvSpPr>
        <p:spPr>
          <a:xfrm rot="2803916">
            <a:off x="4057688" y="4100327"/>
            <a:ext cx="1009210" cy="100118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41" name="Romb 40"/>
          <p:cNvSpPr/>
          <p:nvPr/>
        </p:nvSpPr>
        <p:spPr>
          <a:xfrm>
            <a:off x="3508514" y="3851507"/>
            <a:ext cx="2117035" cy="1440000"/>
          </a:xfrm>
          <a:prstGeom prst="diamond">
            <a:avLst/>
          </a:prstGeom>
          <a:noFill/>
          <a:ln w="38100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sv-SE" sz="1400" b="1" dirty="0" smtClean="0">
                <a:solidFill>
                  <a:prstClr val="black"/>
                </a:solidFill>
              </a:rPr>
              <a:t>National </a:t>
            </a:r>
            <a:r>
              <a:rPr lang="sv-SE" sz="1400" b="1" dirty="0" err="1" smtClean="0">
                <a:solidFill>
                  <a:prstClr val="black"/>
                </a:solidFill>
              </a:rPr>
              <a:t>Values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of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Protection</a:t>
            </a:r>
            <a:endParaRPr lang="sv-SE" sz="1400" b="1" dirty="0">
              <a:solidFill>
                <a:prstClr val="black"/>
              </a:solidFill>
            </a:endParaRPr>
          </a:p>
        </p:txBody>
      </p:sp>
      <p:sp>
        <p:nvSpPr>
          <p:cNvPr id="26" name="Rubrik 1"/>
          <p:cNvSpPr txBox="1">
            <a:spLocks/>
          </p:cNvSpPr>
          <p:nvPr/>
        </p:nvSpPr>
        <p:spPr bwMode="auto">
          <a:xfrm>
            <a:off x="393291" y="788925"/>
            <a:ext cx="7935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sv-SE" sz="2800" b="1" dirty="0" err="1" smtClean="0">
                <a:solidFill>
                  <a:srgbClr val="1F497D"/>
                </a:solidFill>
              </a:rPr>
              <a:t>Capability</a:t>
            </a:r>
            <a:r>
              <a:rPr lang="sv-SE" sz="2800" b="1" dirty="0" smtClean="0">
                <a:solidFill>
                  <a:srgbClr val="1F497D"/>
                </a:solidFill>
              </a:rPr>
              <a:t> </a:t>
            </a:r>
            <a:r>
              <a:rPr lang="sv-SE" sz="2800" b="1" dirty="0" err="1" smtClean="0">
                <a:solidFill>
                  <a:srgbClr val="1F497D"/>
                </a:solidFill>
              </a:rPr>
              <a:t>Analysis</a:t>
            </a:r>
            <a:r>
              <a:rPr lang="sv-SE" sz="2800" b="1" dirty="0" smtClean="0">
                <a:solidFill>
                  <a:srgbClr val="1F497D"/>
                </a:solidFill>
              </a:rPr>
              <a:t> </a:t>
            </a:r>
            <a:r>
              <a:rPr lang="sv-SE" sz="2800" b="1" dirty="0" err="1" smtClean="0">
                <a:solidFill>
                  <a:srgbClr val="1F497D"/>
                </a:solidFill>
              </a:rPr>
              <a:t>linked</a:t>
            </a:r>
            <a:r>
              <a:rPr lang="sv-SE" sz="2800" b="1" dirty="0" smtClean="0">
                <a:solidFill>
                  <a:srgbClr val="1F497D"/>
                </a:solidFill>
              </a:rPr>
              <a:t> </a:t>
            </a:r>
            <a:r>
              <a:rPr lang="sv-SE" sz="2800" b="1" dirty="0" err="1" smtClean="0">
                <a:solidFill>
                  <a:srgbClr val="1F497D"/>
                </a:solidFill>
              </a:rPr>
              <a:t>to</a:t>
            </a:r>
            <a:r>
              <a:rPr lang="sv-SE" sz="2800" b="1" dirty="0" smtClean="0">
                <a:solidFill>
                  <a:srgbClr val="1F497D"/>
                </a:solidFill>
              </a:rPr>
              <a:t> NRA</a:t>
            </a:r>
            <a:endParaRPr lang="sv-SE" sz="2400" b="1" dirty="0">
              <a:solidFill>
                <a:srgbClr val="1F497D"/>
              </a:solidFill>
            </a:endParaRPr>
          </a:p>
        </p:txBody>
      </p:sp>
      <p:sp>
        <p:nvSpPr>
          <p:cNvPr id="4" name="Ellips 3"/>
          <p:cNvSpPr/>
          <p:nvPr/>
        </p:nvSpPr>
        <p:spPr>
          <a:xfrm>
            <a:off x="2267744" y="3054064"/>
            <a:ext cx="1080000" cy="1075536"/>
          </a:xfrm>
          <a:prstGeom prst="ellipse">
            <a:avLst/>
          </a:prstGeom>
          <a:noFill/>
          <a:ln w="762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sp>
        <p:nvSpPr>
          <p:cNvPr id="37" name="Rektangel 36"/>
          <p:cNvSpPr/>
          <p:nvPr/>
        </p:nvSpPr>
        <p:spPr>
          <a:xfrm>
            <a:off x="5158302" y="2062727"/>
            <a:ext cx="2666043" cy="2107210"/>
          </a:xfrm>
          <a:prstGeom prst="rect">
            <a:avLst/>
          </a:prstGeom>
          <a:solidFill>
            <a:schemeClr val="bg1"/>
          </a:solidFill>
          <a:ln w="76200">
            <a:solidFill>
              <a:srgbClr val="0099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prstClr val="white"/>
              </a:solidFill>
            </a:endParaRPr>
          </a:p>
        </p:txBody>
      </p:sp>
      <p:sp>
        <p:nvSpPr>
          <p:cNvPr id="38" name="Platshållare för innehåll 2"/>
          <p:cNvSpPr txBox="1">
            <a:spLocks/>
          </p:cNvSpPr>
          <p:nvPr/>
        </p:nvSpPr>
        <p:spPr bwMode="auto">
          <a:xfrm>
            <a:off x="5209811" y="2087516"/>
            <a:ext cx="2563024" cy="220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6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Scenario based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600" b="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Capabilities needed?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600" b="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Existing capability?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600" b="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Capability Gaps?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600" b="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Level of capability?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600" b="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Input to RM planning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1600" b="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1600" b="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600" b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b="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1600" b="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1600" b="0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sz="1600" b="0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endParaRPr lang="en-US" sz="1600" b="0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endParaRPr lang="en-US" sz="1600" b="0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379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/>
          <p:cNvSpPr txBox="1"/>
          <p:nvPr/>
        </p:nvSpPr>
        <p:spPr>
          <a:xfrm>
            <a:off x="-396552" y="-2567144"/>
            <a:ext cx="10030310" cy="13942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90000" dirty="0" smtClean="0">
                <a:solidFill>
                  <a:prstClr val="white">
                    <a:lumMod val="95000"/>
                  </a:prstClr>
                </a:solidFill>
                <a:latin typeface="Calibri"/>
                <a:sym typeface="Symbol"/>
              </a:rPr>
              <a:t>∞</a:t>
            </a:r>
            <a:endParaRPr lang="sv-SE" sz="90000" dirty="0">
              <a:solidFill>
                <a:prstClr val="white">
                  <a:lumMod val="95000"/>
                </a:prstClr>
              </a:solidFill>
              <a:latin typeface="Calibri"/>
            </a:endParaRPr>
          </a:p>
        </p:txBody>
      </p:sp>
      <p:sp>
        <p:nvSpPr>
          <p:cNvPr id="11" name="Likbent triangel 10"/>
          <p:cNvSpPr/>
          <p:nvPr/>
        </p:nvSpPr>
        <p:spPr>
          <a:xfrm>
            <a:off x="3973652" y="1903739"/>
            <a:ext cx="1124688" cy="1700101"/>
          </a:xfrm>
          <a:prstGeom prst="triangle">
            <a:avLst/>
          </a:prstGeom>
          <a:solidFill>
            <a:schemeClr val="bg1"/>
          </a:solidFill>
          <a:ln w="31750" cap="rnd">
            <a:solidFill>
              <a:srgbClr val="385D8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10" name="Rektangel med rundade hörn 9"/>
          <p:cNvSpPr/>
          <p:nvPr/>
        </p:nvSpPr>
        <p:spPr>
          <a:xfrm rot="2803916">
            <a:off x="4057688" y="4100327"/>
            <a:ext cx="1009210" cy="100118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 dirty="0">
              <a:solidFill>
                <a:prstClr val="white"/>
              </a:solidFill>
            </a:endParaRPr>
          </a:p>
        </p:txBody>
      </p:sp>
      <p:pic>
        <p:nvPicPr>
          <p:cNvPr id="28" name="d37818f5-e648-4b33-bb12-40d6c948cbd4" descr="F3C431AE-640C-4D7A-AFF3-288E9C975EB1@ava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21235" r="43380" b="64422"/>
          <a:stretch/>
        </p:blipFill>
        <p:spPr bwMode="auto">
          <a:xfrm rot="16200000">
            <a:off x="757248" y="4275288"/>
            <a:ext cx="555586" cy="59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d37818f5-e648-4b33-bb12-40d6c948cbd4" descr="F3C431AE-640C-4D7A-AFF3-288E9C975EB1@ava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21235" r="43380" b="64422"/>
          <a:stretch/>
        </p:blipFill>
        <p:spPr bwMode="auto">
          <a:xfrm rot="14367213">
            <a:off x="5911360" y="4226201"/>
            <a:ext cx="555586" cy="59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d37818f5-e648-4b33-bb12-40d6c948cbd4" descr="F3C431AE-640C-4D7A-AFF3-288E9C975EB1@ava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21235" r="43380" b="64422"/>
          <a:stretch/>
        </p:blipFill>
        <p:spPr bwMode="auto">
          <a:xfrm rot="21152935">
            <a:off x="3440350" y="3104354"/>
            <a:ext cx="555586" cy="59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Ellips 52"/>
          <p:cNvSpPr/>
          <p:nvPr/>
        </p:nvSpPr>
        <p:spPr>
          <a:xfrm>
            <a:off x="5158302" y="3223113"/>
            <a:ext cx="277794" cy="2184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54" name="Ellips 53"/>
          <p:cNvSpPr/>
          <p:nvPr/>
        </p:nvSpPr>
        <p:spPr>
          <a:xfrm>
            <a:off x="3419872" y="3007089"/>
            <a:ext cx="277794" cy="2184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2" name="Höger 1"/>
          <p:cNvSpPr/>
          <p:nvPr/>
        </p:nvSpPr>
        <p:spPr>
          <a:xfrm rot="5400000">
            <a:off x="2587606" y="4421850"/>
            <a:ext cx="396000" cy="315644"/>
          </a:xfrm>
          <a:prstGeom prst="rightArrow">
            <a:avLst>
              <a:gd name="adj1" fmla="val 43853"/>
              <a:gd name="adj2" fmla="val 576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42" name="Ellips 41"/>
          <p:cNvSpPr/>
          <p:nvPr/>
        </p:nvSpPr>
        <p:spPr>
          <a:xfrm>
            <a:off x="7524448" y="4057712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endParaRPr lang="sv-SE" sz="1200" b="1" dirty="0">
              <a:solidFill>
                <a:prstClr val="black"/>
              </a:solidFill>
            </a:endParaRPr>
          </a:p>
        </p:txBody>
      </p:sp>
      <p:sp>
        <p:nvSpPr>
          <p:cNvPr id="44" name="Ellips 43"/>
          <p:cNvSpPr/>
          <p:nvPr/>
        </p:nvSpPr>
        <p:spPr>
          <a:xfrm>
            <a:off x="5724248" y="3049480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 sz="900" b="1" dirty="0">
              <a:solidFill>
                <a:prstClr val="black"/>
              </a:solidFill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043608" y="12068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4" name="d37818f5-e648-4b33-bb12-40d6c948cbd4" descr="F3C431AE-640C-4D7A-AFF3-288E9C975EB1@ava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12" r="74240" b="48534"/>
          <a:stretch/>
        </p:blipFill>
        <p:spPr bwMode="auto">
          <a:xfrm rot="15150880">
            <a:off x="4959111" y="3429441"/>
            <a:ext cx="976254" cy="4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Platshållare för innehåll 2"/>
          <p:cNvSpPr txBox="1">
            <a:spLocks/>
          </p:cNvSpPr>
          <p:nvPr/>
        </p:nvSpPr>
        <p:spPr bwMode="auto">
          <a:xfrm>
            <a:off x="683568" y="2401408"/>
            <a:ext cx="2537065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400" i="1" dirty="0" smtClean="0">
                <a:solidFill>
                  <a:prstClr val="black"/>
                </a:solidFill>
              </a:rPr>
              <a:t> Scenario-based risk- &amp;</a:t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> capability assessment </a:t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> </a:t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/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> </a:t>
            </a:r>
          </a:p>
          <a:p>
            <a:pPr algn="ctr" defTabSz="914400" eaLnBrk="1" hangingPunct="1">
              <a:lnSpc>
                <a:spcPct val="70000"/>
              </a:lnSpc>
              <a:spcBef>
                <a:spcPct val="50000"/>
              </a:spcBef>
              <a:defRPr/>
            </a:pPr>
            <a:endParaRPr lang="en-US" sz="1400" i="1" dirty="0" smtClean="0">
              <a:solidFill>
                <a:prstClr val="black"/>
              </a:solidFill>
            </a:endParaRPr>
          </a:p>
          <a:p>
            <a:pPr algn="ctr" defTabSz="914400" eaLnBrk="1" hangingPunct="1">
              <a:lnSpc>
                <a:spcPct val="70000"/>
              </a:lnSpc>
              <a:spcBef>
                <a:spcPct val="50000"/>
              </a:spcBef>
              <a:defRPr/>
            </a:pPr>
            <a:endParaRPr lang="sv-SE" sz="1400" i="1" dirty="0" smtClean="0">
              <a:solidFill>
                <a:prstClr val="black"/>
              </a:solidFill>
            </a:endParaRPr>
          </a:p>
        </p:txBody>
      </p:sp>
      <p:sp>
        <p:nvSpPr>
          <p:cNvPr id="58" name="Platshållare för innehåll 2"/>
          <p:cNvSpPr txBox="1">
            <a:spLocks/>
          </p:cNvSpPr>
          <p:nvPr/>
        </p:nvSpPr>
        <p:spPr bwMode="auto">
          <a:xfrm>
            <a:off x="6012160" y="2407795"/>
            <a:ext cx="2160240" cy="39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400" i="1" dirty="0" smtClean="0">
                <a:solidFill>
                  <a:prstClr val="black"/>
                </a:solidFill>
              </a:rPr>
              <a:t>Capability assessment of other sources</a:t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> </a:t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/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> </a:t>
            </a:r>
          </a:p>
          <a:p>
            <a:pPr algn="ctr" defTabSz="914400" eaLnBrk="1" hangingPunct="1">
              <a:lnSpc>
                <a:spcPct val="70000"/>
              </a:lnSpc>
              <a:spcBef>
                <a:spcPct val="50000"/>
              </a:spcBef>
              <a:defRPr/>
            </a:pPr>
            <a:endParaRPr lang="en-US" sz="1400" i="1" dirty="0" smtClean="0">
              <a:solidFill>
                <a:prstClr val="black"/>
              </a:solidFill>
            </a:endParaRPr>
          </a:p>
          <a:p>
            <a:pPr algn="ctr" defTabSz="914400" eaLnBrk="1" hangingPunct="1">
              <a:lnSpc>
                <a:spcPct val="70000"/>
              </a:lnSpc>
              <a:spcBef>
                <a:spcPct val="50000"/>
              </a:spcBef>
              <a:defRPr/>
            </a:pPr>
            <a:endParaRPr lang="sv-SE" sz="1400" i="1" dirty="0" smtClean="0">
              <a:solidFill>
                <a:prstClr val="black"/>
              </a:solidFill>
            </a:endParaRPr>
          </a:p>
        </p:txBody>
      </p:sp>
      <p:sp>
        <p:nvSpPr>
          <p:cNvPr id="38" name="Ellips 37"/>
          <p:cNvSpPr/>
          <p:nvPr/>
        </p:nvSpPr>
        <p:spPr>
          <a:xfrm>
            <a:off x="5724248" y="5065824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 sz="1200" b="1" dirty="0">
              <a:solidFill>
                <a:prstClr val="black"/>
              </a:solidFill>
            </a:endParaRPr>
          </a:p>
        </p:txBody>
      </p:sp>
      <p:sp>
        <p:nvSpPr>
          <p:cNvPr id="63" name="Ellips 62"/>
          <p:cNvSpPr/>
          <p:nvPr/>
        </p:nvSpPr>
        <p:spPr>
          <a:xfrm>
            <a:off x="467544" y="3049600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endParaRPr lang="sv-SE" sz="900" b="1" dirty="0">
              <a:solidFill>
                <a:prstClr val="black"/>
              </a:solidFill>
            </a:endParaRPr>
          </a:p>
        </p:txBody>
      </p:sp>
      <p:sp>
        <p:nvSpPr>
          <p:cNvPr id="65" name="Ellips 64"/>
          <p:cNvSpPr/>
          <p:nvPr/>
        </p:nvSpPr>
        <p:spPr>
          <a:xfrm>
            <a:off x="467544" y="3049600"/>
            <a:ext cx="1080120" cy="10800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lnSpc>
                <a:spcPct val="65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/>
            </a:r>
            <a:br>
              <a:rPr lang="sv-SE" sz="1400" b="1" dirty="0" smtClean="0">
                <a:solidFill>
                  <a:prstClr val="black"/>
                </a:solidFill>
              </a:rPr>
            </a:br>
            <a:endParaRPr lang="sv-SE" sz="900" b="1" dirty="0">
              <a:solidFill>
                <a:prstClr val="black"/>
              </a:solidFill>
            </a:endParaRPr>
          </a:p>
        </p:txBody>
      </p:sp>
      <p:pic>
        <p:nvPicPr>
          <p:cNvPr id="71" name="d37818f5-e648-4b33-bb12-40d6c948cbd4" descr="F3C431AE-640C-4D7A-AFF3-288E9C975EB1@ava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21235" r="43380" b="64422"/>
          <a:stretch/>
        </p:blipFill>
        <p:spPr bwMode="auto">
          <a:xfrm rot="11662555">
            <a:off x="6831791" y="4045268"/>
            <a:ext cx="555586" cy="59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Ellips 73"/>
          <p:cNvSpPr/>
          <p:nvPr/>
        </p:nvSpPr>
        <p:spPr>
          <a:xfrm>
            <a:off x="2267744" y="5065824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>Risk </a:t>
            </a:r>
            <a:r>
              <a:rPr lang="sv-SE" sz="1400" b="1" dirty="0" err="1" smtClean="0">
                <a:solidFill>
                  <a:prstClr val="black"/>
                </a:solidFill>
              </a:rPr>
              <a:t>Identification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endParaRPr lang="sv-SE" sz="1400" b="1" dirty="0">
              <a:solidFill>
                <a:prstClr val="black"/>
              </a:solidFill>
            </a:endParaRPr>
          </a:p>
        </p:txBody>
      </p:sp>
      <p:pic>
        <p:nvPicPr>
          <p:cNvPr id="78" name="d37818f5-e648-4b33-bb12-40d6c948cbd4" descr="F3C431AE-640C-4D7A-AFF3-288E9C975EB1@ava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21235" r="43380" b="64422"/>
          <a:stretch/>
        </p:blipFill>
        <p:spPr bwMode="auto">
          <a:xfrm flipH="1">
            <a:off x="1619672" y="5497752"/>
            <a:ext cx="524534" cy="59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Ellips 45"/>
          <p:cNvSpPr/>
          <p:nvPr/>
        </p:nvSpPr>
        <p:spPr>
          <a:xfrm>
            <a:off x="467544" y="5065704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 sz="1400" b="1" dirty="0" smtClean="0">
              <a:solidFill>
                <a:prstClr val="black"/>
              </a:solidFill>
            </a:endParaRPr>
          </a:p>
        </p:txBody>
      </p:sp>
      <p:sp>
        <p:nvSpPr>
          <p:cNvPr id="76" name="Ellips 75"/>
          <p:cNvSpPr/>
          <p:nvPr/>
        </p:nvSpPr>
        <p:spPr>
          <a:xfrm>
            <a:off x="5604979" y="3019663"/>
            <a:ext cx="1340451" cy="10800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err="1" smtClean="0">
                <a:solidFill>
                  <a:prstClr val="black"/>
                </a:solidFill>
              </a:rPr>
              <a:t>Analysis</a:t>
            </a:r>
            <a:r>
              <a:rPr lang="sv-SE" sz="1200" b="1" dirty="0" smtClean="0">
                <a:solidFill>
                  <a:prstClr val="black"/>
                </a:solidFill>
              </a:rPr>
              <a:t> real </a:t>
            </a:r>
            <a:r>
              <a:rPr lang="sv-SE" sz="1200" b="1" dirty="0" err="1" smtClean="0">
                <a:solidFill>
                  <a:prstClr val="black"/>
                </a:solidFill>
              </a:rPr>
              <a:t>life-experience</a:t>
            </a:r>
            <a:endParaRPr lang="sv-SE" sz="1200" b="1" dirty="0">
              <a:solidFill>
                <a:prstClr val="black"/>
              </a:solidFill>
            </a:endParaRPr>
          </a:p>
        </p:txBody>
      </p:sp>
      <p:sp>
        <p:nvSpPr>
          <p:cNvPr id="84" name="Höger 83"/>
          <p:cNvSpPr/>
          <p:nvPr/>
        </p:nvSpPr>
        <p:spPr>
          <a:xfrm rot="10800000">
            <a:off x="4392024" y="5614155"/>
            <a:ext cx="396000" cy="315644"/>
          </a:xfrm>
          <a:prstGeom prst="rightArrow">
            <a:avLst>
              <a:gd name="adj1" fmla="val 43853"/>
              <a:gd name="adj2" fmla="val 576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85" name="Ellips 84"/>
          <p:cNvSpPr/>
          <p:nvPr/>
        </p:nvSpPr>
        <p:spPr>
          <a:xfrm>
            <a:off x="2267744" y="3049480"/>
            <a:ext cx="1080000" cy="1080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00669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endParaRPr lang="sv-SE" sz="900" b="1" dirty="0">
              <a:solidFill>
                <a:prstClr val="black"/>
              </a:solidFill>
            </a:endParaRPr>
          </a:p>
        </p:txBody>
      </p:sp>
      <p:sp>
        <p:nvSpPr>
          <p:cNvPr id="86" name="Ellips 85"/>
          <p:cNvSpPr/>
          <p:nvPr/>
        </p:nvSpPr>
        <p:spPr>
          <a:xfrm>
            <a:off x="2051720" y="3037106"/>
            <a:ext cx="1512168" cy="10800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err="1" smtClean="0">
                <a:solidFill>
                  <a:prstClr val="black"/>
                </a:solidFill>
              </a:rPr>
              <a:t>Capability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Analysis</a:t>
            </a:r>
            <a:endParaRPr lang="sv-SE" sz="900" b="1" dirty="0">
              <a:solidFill>
                <a:prstClr val="black"/>
              </a:solidFill>
            </a:endParaRPr>
          </a:p>
        </p:txBody>
      </p:sp>
      <p:pic>
        <p:nvPicPr>
          <p:cNvPr id="88" name="d37818f5-e648-4b33-bb12-40d6c948cbd4" descr="F3C431AE-640C-4D7A-AFF3-288E9C975EB1@ava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0" t="21235" r="43380" b="64422"/>
          <a:stretch/>
        </p:blipFill>
        <p:spPr bwMode="auto">
          <a:xfrm rot="10800000" flipH="1">
            <a:off x="1691680" y="3104353"/>
            <a:ext cx="524534" cy="59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Platshållare för innehåll 2"/>
          <p:cNvSpPr txBox="1">
            <a:spLocks/>
          </p:cNvSpPr>
          <p:nvPr/>
        </p:nvSpPr>
        <p:spPr bwMode="auto">
          <a:xfrm>
            <a:off x="3563888" y="1395038"/>
            <a:ext cx="1998747" cy="43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1400" i="1" dirty="0" smtClean="0">
                <a:solidFill>
                  <a:prstClr val="black"/>
                </a:solidFill>
              </a:rPr>
              <a:t> Proposals for measures</a:t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>to enhance capabilities</a:t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> </a:t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/>
            </a:r>
            <a:br>
              <a:rPr lang="en-US" sz="1400" i="1" dirty="0" smtClean="0">
                <a:solidFill>
                  <a:prstClr val="black"/>
                </a:solidFill>
              </a:rPr>
            </a:br>
            <a:r>
              <a:rPr lang="en-US" sz="1400" i="1" dirty="0" smtClean="0">
                <a:solidFill>
                  <a:prstClr val="black"/>
                </a:solidFill>
              </a:rPr>
              <a:t> </a:t>
            </a:r>
          </a:p>
          <a:p>
            <a:pPr algn="ctr" defTabSz="914400" eaLnBrk="1" hangingPunct="1">
              <a:lnSpc>
                <a:spcPct val="70000"/>
              </a:lnSpc>
              <a:spcBef>
                <a:spcPct val="50000"/>
              </a:spcBef>
              <a:defRPr/>
            </a:pPr>
            <a:endParaRPr lang="en-US" sz="1400" i="1" dirty="0" smtClean="0">
              <a:solidFill>
                <a:prstClr val="black"/>
              </a:solidFill>
            </a:endParaRPr>
          </a:p>
          <a:p>
            <a:pPr algn="ctr" defTabSz="914400" eaLnBrk="1" hangingPunct="1">
              <a:lnSpc>
                <a:spcPct val="70000"/>
              </a:lnSpc>
              <a:spcBef>
                <a:spcPct val="50000"/>
              </a:spcBef>
              <a:defRPr/>
            </a:pPr>
            <a:endParaRPr lang="sv-SE" sz="1400" i="1" dirty="0" smtClean="0">
              <a:solidFill>
                <a:prstClr val="black"/>
              </a:solidFill>
            </a:endParaRPr>
          </a:p>
        </p:txBody>
      </p:sp>
      <p:sp>
        <p:nvSpPr>
          <p:cNvPr id="9" name="Ellips 8"/>
          <p:cNvSpPr/>
          <p:nvPr/>
        </p:nvSpPr>
        <p:spPr>
          <a:xfrm>
            <a:off x="3419872" y="1321288"/>
            <a:ext cx="2309375" cy="484093"/>
          </a:xfrm>
          <a:prstGeom prst="ellipse">
            <a:avLst/>
          </a:prstGeom>
          <a:noFill/>
          <a:ln w="158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white"/>
              </a:solidFill>
            </a:endParaRPr>
          </a:p>
        </p:txBody>
      </p:sp>
      <p:sp>
        <p:nvSpPr>
          <p:cNvPr id="43" name="Ellips 42"/>
          <p:cNvSpPr/>
          <p:nvPr/>
        </p:nvSpPr>
        <p:spPr>
          <a:xfrm>
            <a:off x="3608315" y="2736820"/>
            <a:ext cx="1862468" cy="1080000"/>
          </a:xfrm>
          <a:prstGeom prst="ellipse">
            <a:avLst/>
          </a:prstGeom>
          <a:noFill/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>National </a:t>
            </a:r>
            <a:br>
              <a:rPr lang="sv-SE" sz="1400" b="1" dirty="0" smtClean="0">
                <a:solidFill>
                  <a:prstClr val="black"/>
                </a:solidFill>
              </a:rPr>
            </a:br>
            <a:r>
              <a:rPr lang="sv-SE" sz="1400" b="1" dirty="0" smtClean="0">
                <a:solidFill>
                  <a:prstClr val="black"/>
                </a:solidFill>
              </a:rPr>
              <a:t>all-</a:t>
            </a:r>
            <a:r>
              <a:rPr lang="sv-SE" sz="1400" b="1" dirty="0" err="1" smtClean="0">
                <a:solidFill>
                  <a:prstClr val="black"/>
                </a:solidFill>
              </a:rPr>
              <a:t>hazard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capability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assessment</a:t>
            </a:r>
            <a:endParaRPr lang="sv-SE" sz="1400" b="1" dirty="0" smtClean="0">
              <a:solidFill>
                <a:prstClr val="black"/>
              </a:solidFill>
            </a:endParaRPr>
          </a:p>
        </p:txBody>
      </p:sp>
      <p:sp>
        <p:nvSpPr>
          <p:cNvPr id="50" name="Rubrik 1"/>
          <p:cNvSpPr txBox="1">
            <a:spLocks/>
          </p:cNvSpPr>
          <p:nvPr/>
        </p:nvSpPr>
        <p:spPr bwMode="auto">
          <a:xfrm>
            <a:off x="393291" y="788925"/>
            <a:ext cx="55503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sv-SE" sz="2800" b="1" dirty="0" smtClean="0">
                <a:solidFill>
                  <a:srgbClr val="1F497D"/>
                </a:solidFill>
              </a:rPr>
              <a:t>Vision</a:t>
            </a:r>
            <a:endParaRPr lang="sv-SE" sz="2400" b="1" dirty="0">
              <a:solidFill>
                <a:srgbClr val="1F497D"/>
              </a:solidFill>
            </a:endParaRPr>
          </a:p>
        </p:txBody>
      </p:sp>
      <p:pic>
        <p:nvPicPr>
          <p:cNvPr id="51" name="Bildobjekt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2" y="96151"/>
            <a:ext cx="1488323" cy="723900"/>
          </a:xfrm>
          <a:prstGeom prst="rect">
            <a:avLst/>
          </a:prstGeom>
        </p:spPr>
      </p:pic>
      <p:sp>
        <p:nvSpPr>
          <p:cNvPr id="52" name="Romb 51"/>
          <p:cNvSpPr/>
          <p:nvPr/>
        </p:nvSpPr>
        <p:spPr>
          <a:xfrm>
            <a:off x="3508514" y="3851507"/>
            <a:ext cx="2117035" cy="1440000"/>
          </a:xfrm>
          <a:prstGeom prst="diamond">
            <a:avLst/>
          </a:prstGeom>
          <a:noFill/>
          <a:ln w="38100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sv-SE" sz="1400" b="1" dirty="0" smtClean="0">
                <a:solidFill>
                  <a:prstClr val="black"/>
                </a:solidFill>
              </a:rPr>
              <a:t>National </a:t>
            </a:r>
            <a:r>
              <a:rPr lang="sv-SE" sz="1400" b="1" dirty="0" err="1" smtClean="0">
                <a:solidFill>
                  <a:prstClr val="black"/>
                </a:solidFill>
              </a:rPr>
              <a:t>Values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of</a:t>
            </a:r>
            <a:r>
              <a:rPr lang="sv-SE" sz="1400" b="1" dirty="0" smtClean="0">
                <a:solidFill>
                  <a:prstClr val="black"/>
                </a:solidFill>
              </a:rPr>
              <a:t> </a:t>
            </a:r>
            <a:r>
              <a:rPr lang="sv-SE" sz="1400" b="1" dirty="0" err="1" smtClean="0">
                <a:solidFill>
                  <a:prstClr val="black"/>
                </a:solidFill>
              </a:rPr>
              <a:t>Protection</a:t>
            </a:r>
            <a:endParaRPr lang="sv-SE" sz="1400" b="1" dirty="0">
              <a:solidFill>
                <a:prstClr val="black"/>
              </a:solidFill>
            </a:endParaRPr>
          </a:p>
        </p:txBody>
      </p:sp>
      <p:sp>
        <p:nvSpPr>
          <p:cNvPr id="35" name="Ellips 34"/>
          <p:cNvSpPr/>
          <p:nvPr/>
        </p:nvSpPr>
        <p:spPr>
          <a:xfrm>
            <a:off x="73346" y="3028366"/>
            <a:ext cx="1862468" cy="1080000"/>
          </a:xfrm>
          <a:prstGeom prst="ellipse">
            <a:avLst/>
          </a:prstGeom>
          <a:noFill/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err="1" smtClean="0">
                <a:solidFill>
                  <a:prstClr val="black"/>
                </a:solidFill>
              </a:rPr>
              <a:t>Analysis</a:t>
            </a:r>
            <a:r>
              <a:rPr lang="sv-SE" sz="1400" b="1" dirty="0" smtClean="0">
                <a:solidFill>
                  <a:prstClr val="black"/>
                </a:solidFill>
              </a:rPr>
              <a:t/>
            </a:r>
            <a:br>
              <a:rPr lang="sv-SE" sz="1400" b="1" dirty="0" smtClean="0">
                <a:solidFill>
                  <a:prstClr val="black"/>
                </a:solidFill>
              </a:rPr>
            </a:br>
            <a:r>
              <a:rPr lang="sv-SE" sz="900" dirty="0" err="1" smtClean="0">
                <a:solidFill>
                  <a:prstClr val="black"/>
                </a:solidFill>
              </a:rPr>
              <a:t>incl</a:t>
            </a:r>
            <a:r>
              <a:rPr lang="sv-SE" sz="900" dirty="0" smtClean="0">
                <a:solidFill>
                  <a:prstClr val="black"/>
                </a:solidFill>
              </a:rPr>
              <a:t>. Scenario </a:t>
            </a:r>
            <a:r>
              <a:rPr lang="sv-SE" sz="900" dirty="0" err="1" smtClean="0">
                <a:solidFill>
                  <a:prstClr val="black"/>
                </a:solidFill>
              </a:rPr>
              <a:t>development</a:t>
            </a:r>
            <a:endParaRPr lang="sv-SE" sz="1400" b="1" dirty="0" smtClean="0">
              <a:solidFill>
                <a:prstClr val="black"/>
              </a:solidFill>
            </a:endParaRPr>
          </a:p>
        </p:txBody>
      </p:sp>
      <p:sp>
        <p:nvSpPr>
          <p:cNvPr id="36" name="Ellips 35"/>
          <p:cNvSpPr/>
          <p:nvPr/>
        </p:nvSpPr>
        <p:spPr>
          <a:xfrm>
            <a:off x="266015" y="5008343"/>
            <a:ext cx="1512168" cy="10800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smtClean="0">
                <a:solidFill>
                  <a:prstClr val="black"/>
                </a:solidFill>
              </a:rPr>
              <a:t>Risk </a:t>
            </a:r>
            <a:r>
              <a:rPr lang="sv-SE" sz="1400" b="1" dirty="0" err="1" smtClean="0">
                <a:solidFill>
                  <a:prstClr val="black"/>
                </a:solidFill>
              </a:rPr>
              <a:t>Selection</a:t>
            </a:r>
            <a:endParaRPr lang="sv-SE" sz="900" b="1" dirty="0">
              <a:solidFill>
                <a:prstClr val="black"/>
              </a:solidFill>
            </a:endParaRPr>
          </a:p>
        </p:txBody>
      </p:sp>
      <p:sp>
        <p:nvSpPr>
          <p:cNvPr id="37" name="Ellips 36"/>
          <p:cNvSpPr/>
          <p:nvPr/>
        </p:nvSpPr>
        <p:spPr>
          <a:xfrm>
            <a:off x="5598355" y="5060473"/>
            <a:ext cx="1340451" cy="10800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err="1" smtClean="0">
                <a:solidFill>
                  <a:prstClr val="black"/>
                </a:solidFill>
              </a:rPr>
              <a:t>Analysis</a:t>
            </a:r>
            <a:r>
              <a:rPr lang="sv-SE" sz="1200" b="1" dirty="0" smtClean="0">
                <a:solidFill>
                  <a:prstClr val="black"/>
                </a:solidFill>
              </a:rPr>
              <a:t> RVA by RM-</a:t>
            </a:r>
            <a:r>
              <a:rPr lang="sv-SE" sz="1200" b="1" dirty="0" err="1" smtClean="0">
                <a:solidFill>
                  <a:prstClr val="black"/>
                </a:solidFill>
              </a:rPr>
              <a:t>actors</a:t>
            </a:r>
            <a:endParaRPr lang="sv-SE" sz="1200" b="1" dirty="0">
              <a:solidFill>
                <a:prstClr val="black"/>
              </a:solidFill>
            </a:endParaRPr>
          </a:p>
        </p:txBody>
      </p:sp>
      <p:sp>
        <p:nvSpPr>
          <p:cNvPr id="39" name="Ellips 38"/>
          <p:cNvSpPr/>
          <p:nvPr/>
        </p:nvSpPr>
        <p:spPr>
          <a:xfrm>
            <a:off x="7377436" y="4036756"/>
            <a:ext cx="1340451" cy="10800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sv-SE" sz="1400" b="1" dirty="0" err="1" smtClean="0">
                <a:solidFill>
                  <a:prstClr val="black"/>
                </a:solidFill>
              </a:rPr>
              <a:t>Analysis</a:t>
            </a:r>
            <a:r>
              <a:rPr lang="sv-SE" sz="1200" b="1" dirty="0">
                <a:solidFill>
                  <a:prstClr val="black"/>
                </a:solidFill>
              </a:rPr>
              <a:t> </a:t>
            </a:r>
            <a:r>
              <a:rPr lang="sv-SE" sz="1200" b="1" dirty="0" err="1" smtClean="0">
                <a:solidFill>
                  <a:prstClr val="black"/>
                </a:solidFill>
              </a:rPr>
              <a:t>other</a:t>
            </a:r>
            <a:r>
              <a:rPr lang="sv-SE" sz="1200" b="1" dirty="0" smtClean="0">
                <a:solidFill>
                  <a:prstClr val="black"/>
                </a:solidFill>
              </a:rPr>
              <a:t> </a:t>
            </a:r>
            <a:r>
              <a:rPr lang="sv-SE" sz="1200" b="1" dirty="0" err="1" smtClean="0">
                <a:solidFill>
                  <a:prstClr val="black"/>
                </a:solidFill>
              </a:rPr>
              <a:t>sources</a:t>
            </a:r>
            <a:endParaRPr lang="sv-SE" sz="1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01806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13" descr="The Best Summer Vacations to Northern Europe thumbnail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07" t="13570" r="71503" b="57290"/>
          <a:stretch/>
        </p:blipFill>
        <p:spPr bwMode="auto">
          <a:xfrm>
            <a:off x="5073692" y="2610973"/>
            <a:ext cx="1100460" cy="72726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2" y="96151"/>
            <a:ext cx="1488323" cy="723900"/>
          </a:xfrm>
          <a:prstGeom prst="rect">
            <a:avLst/>
          </a:prstGeom>
        </p:spPr>
      </p:pic>
      <p:sp>
        <p:nvSpPr>
          <p:cNvPr id="22" name="Rubrik 1"/>
          <p:cNvSpPr txBox="1">
            <a:spLocks/>
          </p:cNvSpPr>
          <p:nvPr/>
        </p:nvSpPr>
        <p:spPr bwMode="auto">
          <a:xfrm>
            <a:off x="323720" y="1112775"/>
            <a:ext cx="7935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endParaRPr lang="sv-SE" sz="2800" b="1" dirty="0" smtClean="0">
              <a:solidFill>
                <a:srgbClr val="1F497D"/>
              </a:solidFill>
            </a:endParaRPr>
          </a:p>
          <a:p>
            <a:pPr eaLnBrk="1" hangingPunct="1"/>
            <a:r>
              <a:rPr lang="sv-SE" sz="2800" b="1" dirty="0" smtClean="0">
                <a:solidFill>
                  <a:srgbClr val="1F497D"/>
                </a:solidFill>
              </a:rPr>
              <a:t>On Swedish </a:t>
            </a:r>
            <a:r>
              <a:rPr lang="sv-SE" sz="2800" b="1" dirty="0" err="1" smtClean="0">
                <a:solidFill>
                  <a:srgbClr val="1F497D"/>
                </a:solidFill>
              </a:rPr>
              <a:t>capability</a:t>
            </a:r>
            <a:r>
              <a:rPr lang="sv-SE" sz="2800" b="1" dirty="0" smtClean="0">
                <a:solidFill>
                  <a:srgbClr val="1F497D"/>
                </a:solidFill>
              </a:rPr>
              <a:t> </a:t>
            </a:r>
            <a:r>
              <a:rPr lang="sv-SE" sz="2800" b="1" dirty="0" err="1" smtClean="0">
                <a:solidFill>
                  <a:srgbClr val="1F497D"/>
                </a:solidFill>
              </a:rPr>
              <a:t>assessment</a:t>
            </a:r>
            <a:r>
              <a:rPr lang="sv-SE" sz="2800" b="1" dirty="0" smtClean="0">
                <a:solidFill>
                  <a:srgbClr val="1F497D"/>
                </a:solidFill>
              </a:rPr>
              <a:t> and the EU </a:t>
            </a:r>
            <a:r>
              <a:rPr lang="sv-SE" sz="2800" b="1" dirty="0" err="1" smtClean="0">
                <a:solidFill>
                  <a:srgbClr val="1F497D"/>
                </a:solidFill>
              </a:rPr>
              <a:t>guidelines</a:t>
            </a:r>
            <a:r>
              <a:rPr lang="sv-SE" sz="2800" b="1" dirty="0" smtClean="0">
                <a:solidFill>
                  <a:srgbClr val="1F497D"/>
                </a:solidFill>
              </a:rPr>
              <a:t> on Risk Management </a:t>
            </a:r>
            <a:r>
              <a:rPr lang="sv-SE" sz="2800" b="1" dirty="0" err="1" smtClean="0">
                <a:solidFill>
                  <a:srgbClr val="1F497D"/>
                </a:solidFill>
              </a:rPr>
              <a:t>Capability</a:t>
            </a:r>
            <a:r>
              <a:rPr lang="sv-SE" sz="2800" b="1" dirty="0" smtClean="0">
                <a:solidFill>
                  <a:srgbClr val="1F497D"/>
                </a:solidFill>
              </a:rPr>
              <a:t> </a:t>
            </a:r>
            <a:r>
              <a:rPr lang="sv-SE" sz="2800" b="1" dirty="0" err="1" smtClean="0">
                <a:solidFill>
                  <a:srgbClr val="1F497D"/>
                </a:solidFill>
              </a:rPr>
              <a:t>assessment</a:t>
            </a:r>
            <a:r>
              <a:rPr lang="sv-SE" sz="2800" b="1" dirty="0" smtClean="0">
                <a:solidFill>
                  <a:srgbClr val="1F497D"/>
                </a:solidFill>
              </a:rPr>
              <a:t> </a:t>
            </a:r>
            <a:endParaRPr lang="sv-SE" sz="2400" b="1" dirty="0">
              <a:solidFill>
                <a:srgbClr val="1F497D"/>
              </a:solidFill>
            </a:endParaRPr>
          </a:p>
        </p:txBody>
      </p:sp>
      <p:sp>
        <p:nvSpPr>
          <p:cNvPr id="23" name="Platshållare för innehåll 2"/>
          <p:cNvSpPr txBox="1">
            <a:spLocks/>
          </p:cNvSpPr>
          <p:nvPr/>
        </p:nvSpPr>
        <p:spPr bwMode="auto">
          <a:xfrm>
            <a:off x="6715623" y="3351378"/>
            <a:ext cx="1974632" cy="67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 b="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Swedish/MSB capability assessment</a:t>
            </a:r>
            <a:endParaRPr lang="en-US" sz="1600" b="0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endParaRPr lang="en-US" sz="1600" b="0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defRPr/>
            </a:pPr>
            <a:endParaRPr lang="en-US" sz="1600" b="0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6715622" y="3209425"/>
            <a:ext cx="1974633" cy="921279"/>
          </a:xfrm>
          <a:prstGeom prst="rect">
            <a:avLst/>
          </a:prstGeom>
          <a:noFill/>
          <a:ln w="76200">
            <a:solidFill>
              <a:srgbClr val="0099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sv-SE" dirty="0">
              <a:solidFill>
                <a:prstClr val="white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22" y="2873829"/>
            <a:ext cx="1888178" cy="2541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267626" y="2980903"/>
            <a:ext cx="17384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 smtClean="0">
                <a:solidFill>
                  <a:prstClr val="black"/>
                </a:solidFill>
              </a:rPr>
              <a:t>EU </a:t>
            </a:r>
            <a:r>
              <a:rPr lang="sv-SE" sz="1400" dirty="0" err="1" smtClean="0">
                <a:solidFill>
                  <a:prstClr val="black"/>
                </a:solidFill>
              </a:rPr>
              <a:t>guidelines</a:t>
            </a:r>
            <a:r>
              <a:rPr lang="sv-SE" sz="1400" dirty="0" smtClean="0">
                <a:solidFill>
                  <a:prstClr val="black"/>
                </a:solidFill>
              </a:rPr>
              <a:t> </a:t>
            </a:r>
            <a:r>
              <a:rPr lang="sv-SE" sz="1400" dirty="0" err="1" smtClean="0">
                <a:solidFill>
                  <a:prstClr val="black"/>
                </a:solidFill>
              </a:rPr>
              <a:t>concern</a:t>
            </a:r>
            <a:r>
              <a:rPr lang="sv-SE" sz="1400" dirty="0" smtClean="0">
                <a:solidFill>
                  <a:prstClr val="black"/>
                </a:solidFill>
              </a:rPr>
              <a:t> the risk management process – </a:t>
            </a:r>
            <a:r>
              <a:rPr lang="sv-SE" sz="1400" dirty="0" err="1" smtClean="0">
                <a:solidFill>
                  <a:prstClr val="black"/>
                </a:solidFill>
              </a:rPr>
              <a:t>are</a:t>
            </a:r>
            <a:r>
              <a:rPr lang="sv-SE" sz="1400" dirty="0" smtClean="0">
                <a:solidFill>
                  <a:prstClr val="black"/>
                </a:solidFill>
              </a:rPr>
              <a:t> </a:t>
            </a:r>
            <a:r>
              <a:rPr lang="sv-SE" sz="1400" dirty="0" err="1" smtClean="0">
                <a:solidFill>
                  <a:prstClr val="black"/>
                </a:solidFill>
              </a:rPr>
              <a:t>we</a:t>
            </a:r>
            <a:r>
              <a:rPr lang="sv-SE" sz="1400" dirty="0" smtClean="0">
                <a:solidFill>
                  <a:prstClr val="black"/>
                </a:solidFill>
              </a:rPr>
              <a:t> </a:t>
            </a:r>
            <a:r>
              <a:rPr lang="sv-SE" sz="1400" dirty="0" err="1" smtClean="0">
                <a:solidFill>
                  <a:prstClr val="black"/>
                </a:solidFill>
              </a:rPr>
              <a:t>assessing</a:t>
            </a:r>
            <a:r>
              <a:rPr lang="sv-SE" sz="1400" dirty="0" smtClean="0">
                <a:solidFill>
                  <a:prstClr val="black"/>
                </a:solidFill>
              </a:rPr>
              <a:t> risks, planning and </a:t>
            </a:r>
            <a:r>
              <a:rPr lang="sv-SE" sz="1400" dirty="0" err="1" smtClean="0">
                <a:solidFill>
                  <a:prstClr val="black"/>
                </a:solidFill>
              </a:rPr>
              <a:t>implementing</a:t>
            </a:r>
            <a:r>
              <a:rPr lang="sv-SE" sz="1400" dirty="0" smtClean="0">
                <a:solidFill>
                  <a:prstClr val="black"/>
                </a:solidFill>
              </a:rPr>
              <a:t> </a:t>
            </a:r>
            <a:r>
              <a:rPr lang="sv-SE" sz="1400" dirty="0" err="1" smtClean="0">
                <a:solidFill>
                  <a:prstClr val="black"/>
                </a:solidFill>
              </a:rPr>
              <a:t>measures</a:t>
            </a:r>
            <a:r>
              <a:rPr lang="sv-SE" sz="1400" dirty="0" smtClean="0">
                <a:solidFill>
                  <a:prstClr val="black"/>
                </a:solidFill>
              </a:rPr>
              <a:t> in the best </a:t>
            </a:r>
            <a:r>
              <a:rPr lang="sv-SE" sz="1400" dirty="0" err="1" smtClean="0">
                <a:solidFill>
                  <a:prstClr val="black"/>
                </a:solidFill>
              </a:rPr>
              <a:t>way</a:t>
            </a:r>
            <a:r>
              <a:rPr lang="sv-SE" sz="1400" dirty="0" smtClean="0">
                <a:solidFill>
                  <a:prstClr val="black"/>
                </a:solidFill>
              </a:rPr>
              <a:t> </a:t>
            </a:r>
            <a:r>
              <a:rPr lang="sv-SE" sz="1400" dirty="0" err="1" smtClean="0">
                <a:solidFill>
                  <a:prstClr val="black"/>
                </a:solidFill>
              </a:rPr>
              <a:t>possible</a:t>
            </a:r>
            <a:r>
              <a:rPr lang="sv-SE" sz="1400" dirty="0" smtClean="0">
                <a:solidFill>
                  <a:prstClr val="black"/>
                </a:solidFill>
              </a:rPr>
              <a:t>?</a:t>
            </a:r>
          </a:p>
          <a:p>
            <a:endParaRPr lang="sv-SE" sz="1400" dirty="0">
              <a:solidFill>
                <a:prstClr val="black"/>
              </a:solidFill>
            </a:endParaRPr>
          </a:p>
          <a:p>
            <a:endParaRPr lang="sv-SE" sz="1400" dirty="0">
              <a:solidFill>
                <a:prstClr val="black"/>
              </a:solidFill>
            </a:endParaRP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898" y="2711603"/>
            <a:ext cx="4180690" cy="260069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513" y="3931570"/>
            <a:ext cx="483277" cy="199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irkel 5"/>
          <p:cNvSpPr/>
          <p:nvPr/>
        </p:nvSpPr>
        <p:spPr>
          <a:xfrm rot="15865080">
            <a:off x="2688720" y="2021609"/>
            <a:ext cx="3341999" cy="4407630"/>
          </a:xfrm>
          <a:prstGeom prst="pie">
            <a:avLst>
              <a:gd name="adj1" fmla="val 0"/>
              <a:gd name="adj2" fmla="val 16238451"/>
            </a:avLst>
          </a:prstGeom>
          <a:noFill/>
          <a:ln w="19050">
            <a:solidFill>
              <a:srgbClr val="CC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3659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ktangel 1"/>
          <p:cNvSpPr/>
          <p:nvPr/>
        </p:nvSpPr>
        <p:spPr>
          <a:xfrm>
            <a:off x="487017" y="2037522"/>
            <a:ext cx="8100393" cy="413900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8000"/>
              </a:solidFill>
            </a:endParaRPr>
          </a:p>
        </p:txBody>
      </p:sp>
      <p:pic>
        <p:nvPicPr>
          <p:cNvPr id="6" name="Bildobjekt 13" descr="The Best Summer Vacations to Northern Europe thumbnail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6" t="1301" r="25175" b="24317"/>
          <a:stretch/>
        </p:blipFill>
        <p:spPr bwMode="auto">
          <a:xfrm>
            <a:off x="4460515" y="2190327"/>
            <a:ext cx="4007619" cy="398620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objekt 13" descr="The Best Summer Vacations to Northern Europe thumbnail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07" t="13570" r="71503" b="57290"/>
          <a:stretch/>
        </p:blipFill>
        <p:spPr bwMode="auto">
          <a:xfrm>
            <a:off x="5073692" y="2610973"/>
            <a:ext cx="1100460" cy="727261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2" y="96151"/>
            <a:ext cx="1488323" cy="723900"/>
          </a:xfrm>
          <a:prstGeom prst="rect">
            <a:avLst/>
          </a:prstGeom>
        </p:spPr>
      </p:pic>
      <p:sp>
        <p:nvSpPr>
          <p:cNvPr id="27" name="Rubrik 1"/>
          <p:cNvSpPr txBox="1">
            <a:spLocks/>
          </p:cNvSpPr>
          <p:nvPr/>
        </p:nvSpPr>
        <p:spPr bwMode="auto">
          <a:xfrm>
            <a:off x="330343" y="974451"/>
            <a:ext cx="82173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sv-SE" sz="2800" b="1" dirty="0" err="1" smtClean="0">
                <a:solidFill>
                  <a:schemeClr val="tx2"/>
                </a:solidFill>
              </a:rPr>
              <a:t>Thank</a:t>
            </a:r>
            <a:r>
              <a:rPr lang="sv-SE" sz="2800" b="1" dirty="0" smtClean="0">
                <a:solidFill>
                  <a:schemeClr val="tx2"/>
                </a:solidFill>
              </a:rPr>
              <a:t> </a:t>
            </a:r>
            <a:r>
              <a:rPr lang="sv-SE" sz="2800" b="1" dirty="0" err="1" smtClean="0">
                <a:solidFill>
                  <a:schemeClr val="tx2"/>
                </a:solidFill>
              </a:rPr>
              <a:t>You</a:t>
            </a:r>
            <a:r>
              <a:rPr lang="sv-SE" sz="2800" b="1" dirty="0" smtClean="0">
                <a:solidFill>
                  <a:schemeClr val="tx2"/>
                </a:solidFill>
              </a:rPr>
              <a:t>! </a:t>
            </a:r>
            <a:br>
              <a:rPr lang="sv-SE" sz="2800" b="1" dirty="0" smtClean="0">
                <a:solidFill>
                  <a:schemeClr val="tx2"/>
                </a:solidFill>
              </a:rPr>
            </a:br>
            <a:endParaRPr lang="sv-SE" sz="2400" b="1" dirty="0">
              <a:solidFill>
                <a:schemeClr val="tx2"/>
              </a:solidFill>
            </a:endParaRPr>
          </a:p>
        </p:txBody>
      </p:sp>
      <p:pic>
        <p:nvPicPr>
          <p:cNvPr id="31" name="Picture 7" descr="http://screenman.se/images/zoom/sverige2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ement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937" y="2613984"/>
            <a:ext cx="1220275" cy="245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ruta 37"/>
          <p:cNvSpPr txBox="1"/>
          <p:nvPr/>
        </p:nvSpPr>
        <p:spPr>
          <a:xfrm>
            <a:off x="949732" y="2013986"/>
            <a:ext cx="42683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sv-SE" sz="2000" b="1" dirty="0" smtClean="0"/>
              <a:t> </a:t>
            </a:r>
          </a:p>
          <a:p>
            <a:pPr>
              <a:lnSpc>
                <a:spcPct val="120000"/>
              </a:lnSpc>
            </a:pPr>
            <a:r>
              <a:rPr lang="sv-SE" sz="2000" b="1" dirty="0" smtClean="0"/>
              <a:t>For </a:t>
            </a:r>
            <a:r>
              <a:rPr lang="sv-SE" sz="2000" b="1" dirty="0" err="1" smtClean="0"/>
              <a:t>further</a:t>
            </a:r>
            <a:r>
              <a:rPr lang="sv-SE" sz="2000" b="1" dirty="0" smtClean="0"/>
              <a:t> info:</a:t>
            </a:r>
          </a:p>
          <a:p>
            <a:pPr>
              <a:lnSpc>
                <a:spcPct val="120000"/>
              </a:lnSpc>
            </a:pPr>
            <a:endParaRPr lang="sv-SE" sz="2000" b="1" dirty="0"/>
          </a:p>
          <a:p>
            <a:pPr>
              <a:lnSpc>
                <a:spcPct val="120000"/>
              </a:lnSpc>
            </a:pPr>
            <a:r>
              <a:rPr lang="sv-SE" sz="2000" b="1" dirty="0" smtClean="0"/>
              <a:t/>
            </a:r>
            <a:br>
              <a:rPr lang="sv-SE" sz="2000" b="1" dirty="0" smtClean="0"/>
            </a:br>
            <a:r>
              <a:rPr lang="sv-SE" sz="2000" b="1" dirty="0" smtClean="0"/>
              <a:t>Maria Wahlberg</a:t>
            </a:r>
          </a:p>
          <a:p>
            <a:pPr>
              <a:lnSpc>
                <a:spcPct val="120000"/>
              </a:lnSpc>
            </a:pPr>
            <a:r>
              <a:rPr lang="sv-SE" sz="2000" b="1" dirty="0" smtClean="0"/>
              <a:t>Kristin Jacobsson </a:t>
            </a:r>
            <a:br>
              <a:rPr lang="sv-SE" sz="2000" b="1" dirty="0" smtClean="0"/>
            </a:br>
            <a:r>
              <a:rPr lang="sv-SE" sz="2000" b="1" dirty="0" smtClean="0"/>
              <a:t>MSB, Sweden</a:t>
            </a:r>
          </a:p>
          <a:p>
            <a:pPr>
              <a:lnSpc>
                <a:spcPct val="120000"/>
              </a:lnSpc>
            </a:pPr>
            <a:r>
              <a:rPr lang="sv-SE" sz="2000" b="1" dirty="0" smtClean="0">
                <a:hlinkClick r:id="rId8"/>
              </a:rPr>
              <a:t>Maria.wahlberg@msb.se</a:t>
            </a:r>
            <a:endParaRPr lang="sv-SE" sz="2000" b="1" dirty="0" smtClean="0"/>
          </a:p>
          <a:p>
            <a:pPr>
              <a:lnSpc>
                <a:spcPct val="120000"/>
              </a:lnSpc>
            </a:pPr>
            <a:r>
              <a:rPr lang="sv-SE" sz="2000" b="1" dirty="0" smtClean="0">
                <a:hlinkClick r:id="rId9"/>
              </a:rPr>
              <a:t>Kristin.jacobsson@msb.se</a:t>
            </a:r>
            <a:endParaRPr lang="sv-SE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5888634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7321</TotalTime>
  <Words>526</Words>
  <Application>Microsoft Office PowerPoint</Application>
  <PresentationFormat>On-screen Show (4:3)</PresentationFormat>
  <Paragraphs>123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Office-tema</vt:lpstr>
      <vt:lpstr>3_Office-tema</vt:lpstr>
      <vt:lpstr>4_Office-tema</vt:lpstr>
      <vt:lpstr>1_Office-tema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Advant Produktionsbyrå 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Ett säkrare samhälle i en föränderlig värld</dc:title>
  <dc:creator>Mikael  Engström</dc:creator>
  <cp:lastModifiedBy>Marie von Stauffenberg</cp:lastModifiedBy>
  <cp:revision>320</cp:revision>
  <cp:lastPrinted>2013-04-17T13:56:38Z</cp:lastPrinted>
  <dcterms:created xsi:type="dcterms:W3CDTF">2012-03-14T14:53:14Z</dcterms:created>
  <dcterms:modified xsi:type="dcterms:W3CDTF">2015-04-10T09:19:53Z</dcterms:modified>
</cp:coreProperties>
</file>