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0" r:id="rId2"/>
    <p:sldId id="322" r:id="rId3"/>
    <p:sldId id="355" r:id="rId4"/>
    <p:sldId id="362" r:id="rId5"/>
    <p:sldId id="356" r:id="rId6"/>
    <p:sldId id="361" r:id="rId7"/>
    <p:sldId id="363" r:id="rId8"/>
    <p:sldId id="364" r:id="rId9"/>
    <p:sldId id="365" r:id="rId10"/>
    <p:sldId id="367" r:id="rId11"/>
    <p:sldId id="374" r:id="rId12"/>
    <p:sldId id="373" r:id="rId13"/>
    <p:sldId id="369" r:id="rId14"/>
    <p:sldId id="370" r:id="rId15"/>
    <p:sldId id="371" r:id="rId16"/>
    <p:sldId id="375" r:id="rId17"/>
  </p:sldIdLst>
  <p:sldSz cx="9144000" cy="6858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600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7" autoAdjust="0"/>
    <p:restoredTop sz="70879" autoAdjust="0"/>
  </p:normalViewPr>
  <p:slideViewPr>
    <p:cSldViewPr snapToGrid="0">
      <p:cViewPr varScale="1">
        <p:scale>
          <a:sx n="52" d="100"/>
          <a:sy n="52" d="100"/>
        </p:scale>
        <p:origin x="9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BE65A-B9B0-4F4B-967B-6B275E3F355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92970A2-C983-4411-AD13-CA2A34E432FB}">
      <dgm:prSet phldrT="[Tekst]"/>
      <dgm:spPr/>
      <dgm:t>
        <a:bodyPr/>
        <a:lstStyle/>
        <a:p>
          <a:r>
            <a:rPr lang="nb-NO" dirty="0" smtClean="0"/>
            <a:t>Risk </a:t>
          </a:r>
          <a:r>
            <a:rPr lang="nb-NO" dirty="0" err="1" smtClean="0"/>
            <a:t>assessment</a:t>
          </a:r>
          <a:endParaRPr lang="nb-NO" dirty="0"/>
        </a:p>
      </dgm:t>
    </dgm:pt>
    <dgm:pt modelId="{2F545FC8-4BA6-42E7-871D-5A194019D698}" type="parTrans" cxnId="{2CEF4B16-2007-454A-B628-CA98DF7810F9}">
      <dgm:prSet/>
      <dgm:spPr/>
      <dgm:t>
        <a:bodyPr/>
        <a:lstStyle/>
        <a:p>
          <a:endParaRPr lang="nb-NO"/>
        </a:p>
      </dgm:t>
    </dgm:pt>
    <dgm:pt modelId="{B670EF13-FDA8-4CBE-86B4-0377F0AB58C2}" type="sibTrans" cxnId="{2CEF4B16-2007-454A-B628-CA98DF7810F9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nb-NO"/>
        </a:p>
      </dgm:t>
    </dgm:pt>
    <dgm:pt modelId="{3CED9FFC-4A30-4F51-A48A-4E79D682DDF9}">
      <dgm:prSet phldrT="[Tekst]"/>
      <dgm:spPr/>
      <dgm:t>
        <a:bodyPr/>
        <a:lstStyle/>
        <a:p>
          <a:r>
            <a:rPr lang="nb-NO" dirty="0" smtClean="0"/>
            <a:t>Risk </a:t>
          </a:r>
          <a:r>
            <a:rPr lang="nb-NO" dirty="0" err="1" smtClean="0"/>
            <a:t>managment</a:t>
          </a:r>
          <a:r>
            <a:rPr lang="nb-NO" dirty="0" smtClean="0"/>
            <a:t> planning</a:t>
          </a:r>
          <a:endParaRPr lang="nb-NO" dirty="0"/>
        </a:p>
      </dgm:t>
    </dgm:pt>
    <dgm:pt modelId="{41BA39A2-F8B4-41A9-9A09-6CFCEA88873B}" type="parTrans" cxnId="{8F374735-F3CC-479D-AF20-5E4102DFF56A}">
      <dgm:prSet/>
      <dgm:spPr/>
      <dgm:t>
        <a:bodyPr/>
        <a:lstStyle/>
        <a:p>
          <a:endParaRPr lang="nb-NO"/>
        </a:p>
      </dgm:t>
    </dgm:pt>
    <dgm:pt modelId="{52E6C8D3-BE64-4817-B5CD-39FF97E192BC}" type="sibTrans" cxnId="{8F374735-F3CC-479D-AF20-5E4102DFF56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nb-NO"/>
        </a:p>
      </dgm:t>
    </dgm:pt>
    <dgm:pt modelId="{3476E252-915D-42A8-A3A2-6AC806EABB70}">
      <dgm:prSet phldrT="[Tekst]"/>
      <dgm:spPr/>
      <dgm:t>
        <a:bodyPr/>
        <a:lstStyle/>
        <a:p>
          <a:r>
            <a:rPr lang="nb-NO" dirty="0" err="1" smtClean="0"/>
            <a:t>Implementing</a:t>
          </a:r>
          <a:r>
            <a:rPr lang="nb-NO" dirty="0" smtClean="0"/>
            <a:t> risk </a:t>
          </a:r>
          <a:r>
            <a:rPr lang="nb-NO" dirty="0" err="1" smtClean="0"/>
            <a:t>prevention</a:t>
          </a:r>
          <a:r>
            <a:rPr lang="nb-NO" dirty="0" smtClean="0"/>
            <a:t> and </a:t>
          </a:r>
          <a:r>
            <a:rPr lang="nb-NO" dirty="0" err="1" smtClean="0"/>
            <a:t>preparedness</a:t>
          </a:r>
          <a:r>
            <a:rPr lang="nb-NO" dirty="0" smtClean="0"/>
            <a:t> </a:t>
          </a:r>
          <a:r>
            <a:rPr lang="nb-NO" dirty="0" err="1" smtClean="0"/>
            <a:t>measures</a:t>
          </a:r>
          <a:endParaRPr lang="nb-NO" dirty="0"/>
        </a:p>
      </dgm:t>
    </dgm:pt>
    <dgm:pt modelId="{7419C4AB-E167-4188-B0D6-3804E07FF38C}" type="parTrans" cxnId="{E1482106-552D-4E92-BF57-50676E17A0A8}">
      <dgm:prSet/>
      <dgm:spPr/>
      <dgm:t>
        <a:bodyPr/>
        <a:lstStyle/>
        <a:p>
          <a:endParaRPr lang="nb-NO"/>
        </a:p>
      </dgm:t>
    </dgm:pt>
    <dgm:pt modelId="{934BED8D-2890-4B20-AE03-5AD6B47681F3}" type="sibTrans" cxnId="{E1482106-552D-4E92-BF57-50676E17A0A8}">
      <dgm:prSet/>
      <dgm:spPr/>
      <dgm:t>
        <a:bodyPr/>
        <a:lstStyle/>
        <a:p>
          <a:endParaRPr lang="nb-NO"/>
        </a:p>
      </dgm:t>
    </dgm:pt>
    <dgm:pt modelId="{AF76BE5B-9326-4D3C-B89C-761F5D40F9D5}" type="pres">
      <dgm:prSet presAssocID="{2D3BE65A-B9B0-4F4B-967B-6B275E3F35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D1AE7DD5-E83C-4126-8FD4-C0932E80EFB3}" type="pres">
      <dgm:prSet presAssocID="{A92970A2-C983-4411-AD13-CA2A34E432FB}" presName="node" presStyleLbl="node1" presStyleIdx="0" presStyleCnt="3" custLinFactNeighborY="10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54CE872-E06A-4843-BDEA-6A83F498C776}" type="pres">
      <dgm:prSet presAssocID="{B670EF13-FDA8-4CBE-86B4-0377F0AB58C2}" presName="sibTrans" presStyleLbl="sibTrans2D1" presStyleIdx="0" presStyleCnt="2"/>
      <dgm:spPr/>
      <dgm:t>
        <a:bodyPr/>
        <a:lstStyle/>
        <a:p>
          <a:endParaRPr lang="nb-NO"/>
        </a:p>
      </dgm:t>
    </dgm:pt>
    <dgm:pt modelId="{429E3B3E-7297-4A71-A4F3-CA91B83F560F}" type="pres">
      <dgm:prSet presAssocID="{B670EF13-FDA8-4CBE-86B4-0377F0AB58C2}" presName="connectorText" presStyleLbl="sibTrans2D1" presStyleIdx="0" presStyleCnt="2"/>
      <dgm:spPr/>
      <dgm:t>
        <a:bodyPr/>
        <a:lstStyle/>
        <a:p>
          <a:endParaRPr lang="nb-NO"/>
        </a:p>
      </dgm:t>
    </dgm:pt>
    <dgm:pt modelId="{9080852C-0427-4037-9909-8EB178124F84}" type="pres">
      <dgm:prSet presAssocID="{3CED9FFC-4A30-4F51-A48A-4E79D682DDF9}" presName="node" presStyleLbl="node1" presStyleIdx="1" presStyleCnt="3" custLinFactNeighborX="4235" custLinFactNeighborY="-53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B259C6D-07D4-4C7C-B6CC-DC0D3554FD54}" type="pres">
      <dgm:prSet presAssocID="{52E6C8D3-BE64-4817-B5CD-39FF97E192BC}" presName="sibTrans" presStyleLbl="sibTrans2D1" presStyleIdx="1" presStyleCnt="2"/>
      <dgm:spPr/>
      <dgm:t>
        <a:bodyPr/>
        <a:lstStyle/>
        <a:p>
          <a:endParaRPr lang="nb-NO"/>
        </a:p>
      </dgm:t>
    </dgm:pt>
    <dgm:pt modelId="{683DFEE7-13C7-4431-BBCC-B1717417C26A}" type="pres">
      <dgm:prSet presAssocID="{52E6C8D3-BE64-4817-B5CD-39FF97E192BC}" presName="connectorText" presStyleLbl="sibTrans2D1" presStyleIdx="1" presStyleCnt="2"/>
      <dgm:spPr/>
      <dgm:t>
        <a:bodyPr/>
        <a:lstStyle/>
        <a:p>
          <a:endParaRPr lang="nb-NO"/>
        </a:p>
      </dgm:t>
    </dgm:pt>
    <dgm:pt modelId="{C6CBEF56-7F3C-4C8D-8B72-68D3DA90EBEC}" type="pres">
      <dgm:prSet presAssocID="{3476E252-915D-42A8-A3A2-6AC806EABB70}" presName="node" presStyleLbl="node1" presStyleIdx="2" presStyleCnt="3" custLinFactNeighborX="-2194" custLinFactNeighborY="-37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CEF4B16-2007-454A-B628-CA98DF7810F9}" srcId="{2D3BE65A-B9B0-4F4B-967B-6B275E3F355E}" destId="{A92970A2-C983-4411-AD13-CA2A34E432FB}" srcOrd="0" destOrd="0" parTransId="{2F545FC8-4BA6-42E7-871D-5A194019D698}" sibTransId="{B670EF13-FDA8-4CBE-86B4-0377F0AB58C2}"/>
    <dgm:cxn modelId="{58530785-3C9B-4962-92D9-F9C3F0AA431E}" type="presOf" srcId="{B670EF13-FDA8-4CBE-86B4-0377F0AB58C2}" destId="{429E3B3E-7297-4A71-A4F3-CA91B83F560F}" srcOrd="1" destOrd="0" presId="urn:microsoft.com/office/officeart/2005/8/layout/process1"/>
    <dgm:cxn modelId="{8F374735-F3CC-479D-AF20-5E4102DFF56A}" srcId="{2D3BE65A-B9B0-4F4B-967B-6B275E3F355E}" destId="{3CED9FFC-4A30-4F51-A48A-4E79D682DDF9}" srcOrd="1" destOrd="0" parTransId="{41BA39A2-F8B4-41A9-9A09-6CFCEA88873B}" sibTransId="{52E6C8D3-BE64-4817-B5CD-39FF97E192BC}"/>
    <dgm:cxn modelId="{E1482106-552D-4E92-BF57-50676E17A0A8}" srcId="{2D3BE65A-B9B0-4F4B-967B-6B275E3F355E}" destId="{3476E252-915D-42A8-A3A2-6AC806EABB70}" srcOrd="2" destOrd="0" parTransId="{7419C4AB-E167-4188-B0D6-3804E07FF38C}" sibTransId="{934BED8D-2890-4B20-AE03-5AD6B47681F3}"/>
    <dgm:cxn modelId="{251A8D98-FCB7-4049-8B51-E8327467676E}" type="presOf" srcId="{2D3BE65A-B9B0-4F4B-967B-6B275E3F355E}" destId="{AF76BE5B-9326-4D3C-B89C-761F5D40F9D5}" srcOrd="0" destOrd="0" presId="urn:microsoft.com/office/officeart/2005/8/layout/process1"/>
    <dgm:cxn modelId="{722AAE29-7878-4890-AA7A-2CDBEAC5B070}" type="presOf" srcId="{A92970A2-C983-4411-AD13-CA2A34E432FB}" destId="{D1AE7DD5-E83C-4126-8FD4-C0932E80EFB3}" srcOrd="0" destOrd="0" presId="urn:microsoft.com/office/officeart/2005/8/layout/process1"/>
    <dgm:cxn modelId="{F32FA88A-07D2-4C9F-BBF4-791F24355C8B}" type="presOf" srcId="{3CED9FFC-4A30-4F51-A48A-4E79D682DDF9}" destId="{9080852C-0427-4037-9909-8EB178124F84}" srcOrd="0" destOrd="0" presId="urn:microsoft.com/office/officeart/2005/8/layout/process1"/>
    <dgm:cxn modelId="{2364F588-0572-4EFA-9B6F-5A5B70BA485F}" type="presOf" srcId="{3476E252-915D-42A8-A3A2-6AC806EABB70}" destId="{C6CBEF56-7F3C-4C8D-8B72-68D3DA90EBEC}" srcOrd="0" destOrd="0" presId="urn:microsoft.com/office/officeart/2005/8/layout/process1"/>
    <dgm:cxn modelId="{62306B13-8861-41D8-9585-8FD8313E8647}" type="presOf" srcId="{B670EF13-FDA8-4CBE-86B4-0377F0AB58C2}" destId="{254CE872-E06A-4843-BDEA-6A83F498C776}" srcOrd="0" destOrd="0" presId="urn:microsoft.com/office/officeart/2005/8/layout/process1"/>
    <dgm:cxn modelId="{E5113739-A6F5-4B82-BA3B-24EE06D2206A}" type="presOf" srcId="{52E6C8D3-BE64-4817-B5CD-39FF97E192BC}" destId="{683DFEE7-13C7-4431-BBCC-B1717417C26A}" srcOrd="1" destOrd="0" presId="urn:microsoft.com/office/officeart/2005/8/layout/process1"/>
    <dgm:cxn modelId="{9C69F644-C68A-441C-AEC2-218E89D2CE41}" type="presOf" srcId="{52E6C8D3-BE64-4817-B5CD-39FF97E192BC}" destId="{BB259C6D-07D4-4C7C-B6CC-DC0D3554FD54}" srcOrd="0" destOrd="0" presId="urn:microsoft.com/office/officeart/2005/8/layout/process1"/>
    <dgm:cxn modelId="{60D857CC-5D63-4B26-9147-4BCC50C3B08A}" type="presParOf" srcId="{AF76BE5B-9326-4D3C-B89C-761F5D40F9D5}" destId="{D1AE7DD5-E83C-4126-8FD4-C0932E80EFB3}" srcOrd="0" destOrd="0" presId="urn:microsoft.com/office/officeart/2005/8/layout/process1"/>
    <dgm:cxn modelId="{F0A4CF6E-9F3A-40B8-8A06-035BD1AF507B}" type="presParOf" srcId="{AF76BE5B-9326-4D3C-B89C-761F5D40F9D5}" destId="{254CE872-E06A-4843-BDEA-6A83F498C776}" srcOrd="1" destOrd="0" presId="urn:microsoft.com/office/officeart/2005/8/layout/process1"/>
    <dgm:cxn modelId="{9CB70468-8F3D-4B5A-8CBC-FB455AB0EB57}" type="presParOf" srcId="{254CE872-E06A-4843-BDEA-6A83F498C776}" destId="{429E3B3E-7297-4A71-A4F3-CA91B83F560F}" srcOrd="0" destOrd="0" presId="urn:microsoft.com/office/officeart/2005/8/layout/process1"/>
    <dgm:cxn modelId="{763F53DF-F87B-4590-BBAF-2806684BA86D}" type="presParOf" srcId="{AF76BE5B-9326-4D3C-B89C-761F5D40F9D5}" destId="{9080852C-0427-4037-9909-8EB178124F84}" srcOrd="2" destOrd="0" presId="urn:microsoft.com/office/officeart/2005/8/layout/process1"/>
    <dgm:cxn modelId="{CABE5F18-B692-43FF-A08E-77E55D0616F9}" type="presParOf" srcId="{AF76BE5B-9326-4D3C-B89C-761F5D40F9D5}" destId="{BB259C6D-07D4-4C7C-B6CC-DC0D3554FD54}" srcOrd="3" destOrd="0" presId="urn:microsoft.com/office/officeart/2005/8/layout/process1"/>
    <dgm:cxn modelId="{4771F4D9-5475-4139-8830-6CD688C84F86}" type="presParOf" srcId="{BB259C6D-07D4-4C7C-B6CC-DC0D3554FD54}" destId="{683DFEE7-13C7-4431-BBCC-B1717417C26A}" srcOrd="0" destOrd="0" presId="urn:microsoft.com/office/officeart/2005/8/layout/process1"/>
    <dgm:cxn modelId="{AFC58E9E-8B8A-41E8-A4C4-6BBD2E0F8A57}" type="presParOf" srcId="{AF76BE5B-9326-4D3C-B89C-761F5D40F9D5}" destId="{C6CBEF56-7F3C-4C8D-8B72-68D3DA90EB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E7DD5-E83C-4126-8FD4-C0932E80EFB3}">
      <dsp:nvSpPr>
        <dsp:cNvPr id="0" name=""/>
        <dsp:cNvSpPr/>
      </dsp:nvSpPr>
      <dsp:spPr>
        <a:xfrm>
          <a:off x="6640" y="1339169"/>
          <a:ext cx="1984881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Risk </a:t>
          </a:r>
          <a:r>
            <a:rPr lang="nb-NO" sz="1800" kern="1200" dirty="0" err="1" smtClean="0"/>
            <a:t>assessment</a:t>
          </a:r>
          <a:endParaRPr lang="nb-NO" sz="1800" kern="1200" dirty="0"/>
        </a:p>
      </dsp:txBody>
      <dsp:txXfrm>
        <a:off x="48061" y="1380590"/>
        <a:ext cx="1902039" cy="1331386"/>
      </dsp:txXfrm>
    </dsp:sp>
    <dsp:sp modelId="{254CE872-E06A-4843-BDEA-6A83F498C776}">
      <dsp:nvSpPr>
        <dsp:cNvPr id="0" name=""/>
        <dsp:cNvSpPr/>
      </dsp:nvSpPr>
      <dsp:spPr>
        <a:xfrm rot="21573258">
          <a:off x="2198410" y="1789122"/>
          <a:ext cx="438628" cy="49225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>
        <a:off x="2198412" y="1888084"/>
        <a:ext cx="307040" cy="295350"/>
      </dsp:txXfrm>
    </dsp:sp>
    <dsp:sp modelId="{9080852C-0427-4037-9909-8EB178124F84}">
      <dsp:nvSpPr>
        <dsp:cNvPr id="0" name=""/>
        <dsp:cNvSpPr/>
      </dsp:nvSpPr>
      <dsp:spPr>
        <a:xfrm>
          <a:off x="2819099" y="1317291"/>
          <a:ext cx="1984881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Risk </a:t>
          </a:r>
          <a:r>
            <a:rPr lang="nb-NO" sz="1800" kern="1200" dirty="0" err="1" smtClean="0"/>
            <a:t>managment</a:t>
          </a:r>
          <a:r>
            <a:rPr lang="nb-NO" sz="1800" kern="1200" dirty="0" smtClean="0"/>
            <a:t> planning</a:t>
          </a:r>
          <a:endParaRPr lang="nb-NO" sz="1800" kern="1200" dirty="0"/>
        </a:p>
      </dsp:txBody>
      <dsp:txXfrm>
        <a:off x="2860520" y="1358712"/>
        <a:ext cx="1902039" cy="1331386"/>
      </dsp:txXfrm>
    </dsp:sp>
    <dsp:sp modelId="{BB259C6D-07D4-4C7C-B6CC-DC0D3554FD54}">
      <dsp:nvSpPr>
        <dsp:cNvPr id="0" name=""/>
        <dsp:cNvSpPr/>
      </dsp:nvSpPr>
      <dsp:spPr>
        <a:xfrm rot="2959">
          <a:off x="4989708" y="1779463"/>
          <a:ext cx="393742" cy="49225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>
        <a:off x="4989708" y="1877862"/>
        <a:ext cx="275619" cy="295350"/>
      </dsp:txXfrm>
    </dsp:sp>
    <dsp:sp modelId="{C6CBEF56-7F3C-4C8D-8B72-68D3DA90EBEC}">
      <dsp:nvSpPr>
        <dsp:cNvPr id="0" name=""/>
        <dsp:cNvSpPr/>
      </dsp:nvSpPr>
      <dsp:spPr>
        <a:xfrm>
          <a:off x="5546890" y="1319639"/>
          <a:ext cx="1984881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err="1" smtClean="0"/>
            <a:t>Implementing</a:t>
          </a:r>
          <a:r>
            <a:rPr lang="nb-NO" sz="1800" kern="1200" dirty="0" smtClean="0"/>
            <a:t> risk </a:t>
          </a:r>
          <a:r>
            <a:rPr lang="nb-NO" sz="1800" kern="1200" dirty="0" err="1" smtClean="0"/>
            <a:t>prevention</a:t>
          </a:r>
          <a:r>
            <a:rPr lang="nb-NO" sz="1800" kern="1200" dirty="0" smtClean="0"/>
            <a:t> and </a:t>
          </a:r>
          <a:r>
            <a:rPr lang="nb-NO" sz="1800" kern="1200" dirty="0" err="1" smtClean="0"/>
            <a:t>preparedness</a:t>
          </a:r>
          <a:r>
            <a:rPr lang="nb-NO" sz="1800" kern="1200" dirty="0" smtClean="0"/>
            <a:t> </a:t>
          </a:r>
          <a:r>
            <a:rPr lang="nb-NO" sz="1800" kern="1200" dirty="0" err="1" smtClean="0"/>
            <a:t>measures</a:t>
          </a:r>
          <a:endParaRPr lang="nb-NO" sz="1800" kern="1200" dirty="0"/>
        </a:p>
      </dsp:txBody>
      <dsp:txXfrm>
        <a:off x="5588311" y="1361060"/>
        <a:ext cx="1902039" cy="133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51" cy="494655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6043" y="0"/>
            <a:ext cx="2918150" cy="494655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0A5D3765-FC6F-42C9-83AB-9A0B1FA2B53E}" type="datetimeFigureOut">
              <a:rPr lang="nb-NO" smtClean="0"/>
              <a:t>25.03.2015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659"/>
            <a:ext cx="2918151" cy="494655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6043" y="9371659"/>
            <a:ext cx="2918150" cy="494655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48680F20-12EA-4128-BB9B-4B2C164F96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53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8" tIns="45304" rIns="90608" bIns="4530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08" tIns="45304" rIns="90608" bIns="45304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5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0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78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26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83DE1-7FB6-4408-ADD9-A395F4E974D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1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2232001"/>
            <a:ext cx="2412000" cy="808380"/>
          </a:xfrm>
        </p:spPr>
        <p:txBody>
          <a:bodyPr anchor="t">
            <a:norm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0000" y="3292794"/>
            <a:ext cx="2412000" cy="26574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91680" y="3968771"/>
            <a:ext cx="1262231" cy="180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25. mars 2015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818" cy="1726696"/>
          </a:xfrm>
          <a:prstGeom prst="rect">
            <a:avLst/>
          </a:prstGeom>
        </p:spPr>
      </p:pic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3967200"/>
            <a:ext cx="1151680" cy="180000"/>
          </a:xfrm>
        </p:spPr>
        <p:txBody>
          <a:bodyPr anchor="t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0" y="1044000"/>
            <a:ext cx="3492000" cy="7848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0" y="2132856"/>
            <a:ext cx="3492000" cy="316301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40000" y="792000"/>
            <a:ext cx="3492000" cy="4752000"/>
          </a:xfrm>
          <a:solidFill>
            <a:srgbClr val="4F4F4F"/>
          </a:solidFill>
        </p:spPr>
        <p:txBody>
          <a:bodyPr tIns="1728000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2000" y="1044000"/>
            <a:ext cx="3492000" cy="7848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2000" y="2134800"/>
            <a:ext cx="3492000" cy="3164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094000" y="792000"/>
            <a:ext cx="3492000" cy="4752000"/>
          </a:xfrm>
          <a:solidFill>
            <a:srgbClr val="4F4F4F"/>
          </a:solidFill>
        </p:spPr>
        <p:txBody>
          <a:bodyPr tIns="1728000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2000" y="1332000"/>
            <a:ext cx="6480000" cy="3663232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792000"/>
            <a:ext cx="540000" cy="4752000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792000"/>
            <a:ext cx="540000" cy="4752000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5094000" y="792000"/>
            <a:ext cx="3492000" cy="4752000"/>
          </a:xfrm>
          <a:solidFill>
            <a:schemeClr val="tx1">
              <a:lumMod val="50000"/>
              <a:lumOff val="50000"/>
            </a:schemeClr>
          </a:solidFill>
        </p:spPr>
        <p:txBody>
          <a:bodyPr tIns="1728000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62000" y="1332000"/>
            <a:ext cx="3492000" cy="3663232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61999" y="1044000"/>
            <a:ext cx="7520025" cy="7848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400"/>
            </a:lvl1pPr>
          </a:lstStyle>
          <a:p>
            <a:r>
              <a:rPr lang="nb-NO" dirty="0" smtClean="0"/>
              <a:t>Klikk for å redigere tittelstil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1062000" y="2134800"/>
            <a:ext cx="3492000" cy="31644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5094000" y="2134800"/>
            <a:ext cx="3492000" cy="31644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6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25.03.2015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731272"/>
          </a:xfrm>
          <a:blipFill dpi="0" rotWithShape="1">
            <a:blip r:embed="rId2" cstate="print"/>
            <a:srcRect/>
            <a:tile tx="0" ty="0" sx="100000" sy="100000" flip="none" algn="bl"/>
          </a:blipFill>
        </p:spPr>
        <p:txBody>
          <a:bodyPr bIns="190800" anchor="t">
            <a:sp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25600" y="1332000"/>
            <a:ext cx="2412000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16" name="TekstSylinder 15"/>
          <p:cNvSpPr txBox="1"/>
          <p:nvPr userDrawn="1"/>
        </p:nvSpPr>
        <p:spPr>
          <a:xfrm>
            <a:off x="-1475878" y="0"/>
            <a:ext cx="1388268" cy="2092881"/>
          </a:xfrm>
          <a:prstGeom prst="rect">
            <a:avLst/>
          </a:prstGeom>
          <a:solidFill>
            <a:srgbClr val="4F4F4F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 smtClean="0">
                <a:solidFill>
                  <a:schemeClr val="bg1"/>
                </a:solidFill>
              </a:rPr>
              <a:t> </a:t>
            </a:r>
            <a:r>
              <a:rPr lang="nb-NO" sz="1000" b="1" dirty="0" smtClean="0">
                <a:solidFill>
                  <a:schemeClr val="bg1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731272"/>
          </a:xfrm>
          <a:blipFill dpi="0" rotWithShape="1">
            <a:blip r:embed="rId2" cstate="print"/>
            <a:srcRect/>
            <a:tile tx="0" ty="0" sx="100000" sy="100000" flip="none" algn="bl"/>
          </a:blipFill>
        </p:spPr>
        <p:txBody>
          <a:bodyPr bIns="190800" anchor="t">
            <a:sp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25600" y="1332000"/>
            <a:ext cx="2412000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-1475878" y="0"/>
            <a:ext cx="1388268" cy="2092881"/>
          </a:xfrm>
          <a:prstGeom prst="rect">
            <a:avLst/>
          </a:prstGeom>
          <a:solidFill>
            <a:srgbClr val="4F4F4F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 smtClean="0">
                <a:solidFill>
                  <a:schemeClr val="bg1"/>
                </a:solidFill>
              </a:rPr>
              <a:t> </a:t>
            </a:r>
            <a:r>
              <a:rPr lang="nb-NO" sz="1000" b="1" dirty="0" smtClean="0">
                <a:solidFill>
                  <a:schemeClr val="bg1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731272"/>
          </a:xfrm>
          <a:blipFill dpi="0" rotWithShape="1">
            <a:blip r:embed="rId2" cstate="print"/>
            <a:srcRect/>
            <a:tile tx="0" ty="0" sx="100000" sy="100000" flip="none" algn="bl"/>
          </a:blipFill>
        </p:spPr>
        <p:txBody>
          <a:bodyPr bIns="190800" anchor="t">
            <a:sp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25600" y="1332000"/>
            <a:ext cx="2412000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-1475878" y="0"/>
            <a:ext cx="1388268" cy="2092881"/>
          </a:xfrm>
          <a:prstGeom prst="rect">
            <a:avLst/>
          </a:prstGeom>
          <a:solidFill>
            <a:srgbClr val="4F4F4F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 smtClean="0">
                <a:solidFill>
                  <a:schemeClr val="bg1"/>
                </a:solidFill>
              </a:rPr>
              <a:t> </a:t>
            </a:r>
            <a:r>
              <a:rPr lang="nb-NO" sz="1000" b="1" dirty="0" smtClean="0">
                <a:solidFill>
                  <a:schemeClr val="bg1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731272"/>
          </a:xfrm>
          <a:blipFill dpi="0" rotWithShape="1">
            <a:blip r:embed="rId2" cstate="print"/>
            <a:srcRect/>
            <a:tile tx="0" ty="0" sx="100000" sy="100000" flip="none" algn="bl"/>
          </a:blipFill>
        </p:spPr>
        <p:txBody>
          <a:bodyPr bIns="190800" anchor="t">
            <a:sp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25600" y="1332000"/>
            <a:ext cx="2412000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-1475878" y="0"/>
            <a:ext cx="1388268" cy="2092881"/>
          </a:xfrm>
          <a:prstGeom prst="rect">
            <a:avLst/>
          </a:prstGeom>
          <a:solidFill>
            <a:srgbClr val="4F4F4F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 smtClean="0">
                <a:solidFill>
                  <a:schemeClr val="bg1"/>
                </a:solidFill>
              </a:rPr>
              <a:t> </a:t>
            </a:r>
            <a:r>
              <a:rPr lang="nb-NO" sz="1000" b="1" dirty="0" smtClean="0">
                <a:solidFill>
                  <a:schemeClr val="bg1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731272"/>
          </a:xfrm>
          <a:blipFill dpi="0" rotWithShape="1">
            <a:blip r:embed="rId2" cstate="print"/>
            <a:srcRect/>
            <a:tile tx="0" ty="0" sx="100000" sy="100000" flip="none" algn="bl"/>
          </a:blipFill>
        </p:spPr>
        <p:txBody>
          <a:bodyPr bIns="190800" anchor="t">
            <a:sp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25600" y="1332000"/>
            <a:ext cx="2412000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-1475878" y="0"/>
            <a:ext cx="1388268" cy="2092881"/>
          </a:xfrm>
          <a:prstGeom prst="rect">
            <a:avLst/>
          </a:prstGeom>
          <a:solidFill>
            <a:srgbClr val="4F4F4F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 smtClean="0">
                <a:solidFill>
                  <a:schemeClr val="bg1"/>
                </a:solidFill>
              </a:rPr>
              <a:t> </a:t>
            </a:r>
            <a:r>
              <a:rPr lang="nb-NO" sz="1000" b="1" dirty="0" smtClean="0">
                <a:solidFill>
                  <a:schemeClr val="bg1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92000"/>
            <a:ext cx="3492000" cy="4752000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731272"/>
          </a:xfrm>
          <a:blipFill dpi="0" rotWithShape="1">
            <a:blip r:embed="rId2" cstate="print"/>
            <a:srcRect/>
            <a:tile tx="0" ty="0" sx="100000" sy="100000" flip="none" algn="bl"/>
          </a:blipFill>
        </p:spPr>
        <p:txBody>
          <a:bodyPr bIns="190800" anchor="t">
            <a:spAutoFit/>
          </a:bodyPr>
          <a:lstStyle>
            <a:lvl1pPr algn="l">
              <a:lnSpc>
                <a:spcPts val="21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525600" y="1332000"/>
            <a:ext cx="2412000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0" y="5925310"/>
            <a:ext cx="2048260" cy="932690"/>
          </a:xfrm>
          <a:prstGeom prst="rect">
            <a:avLst/>
          </a:prstGeom>
        </p:spPr>
      </p:pic>
      <p:sp>
        <p:nvSpPr>
          <p:cNvPr id="6" name="TekstSylinder 5"/>
          <p:cNvSpPr txBox="1"/>
          <p:nvPr userDrawn="1"/>
        </p:nvSpPr>
        <p:spPr>
          <a:xfrm>
            <a:off x="-1475878" y="0"/>
            <a:ext cx="1388268" cy="2092881"/>
          </a:xfrm>
          <a:prstGeom prst="rect">
            <a:avLst/>
          </a:prstGeom>
          <a:solidFill>
            <a:srgbClr val="4F4F4F"/>
          </a:solidFill>
        </p:spPr>
        <p:txBody>
          <a:bodyPr wrap="square" rtlCol="0">
            <a:spAutoFit/>
          </a:bodyPr>
          <a:lstStyle/>
          <a:p>
            <a:r>
              <a:rPr lang="nb-NO" sz="1000" b="1" dirty="0" smtClean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 smtClean="0">
                <a:solidFill>
                  <a:schemeClr val="bg1"/>
                </a:solidFill>
              </a:rPr>
              <a:t> </a:t>
            </a:r>
            <a:r>
              <a:rPr lang="nb-NO" sz="1000" b="1" dirty="0" smtClean="0">
                <a:solidFill>
                  <a:schemeClr val="bg1"/>
                </a:solidFill>
              </a:rPr>
              <a:t>bakgrunnsbilde: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dirty="0" smtClean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 smtClean="0">
                <a:solidFill>
                  <a:schemeClr val="bg1"/>
                </a:solidFill>
              </a:rPr>
              <a:t> «Bilde eller tekstur»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Trykk «Sett inn fra Fil»</a:t>
            </a:r>
          </a:p>
          <a:p>
            <a:pPr marL="123825" indent="-123825">
              <a:buFont typeface="+mj-lt"/>
              <a:buAutoNum type="arabicPeriod"/>
            </a:pPr>
            <a:r>
              <a:rPr lang="nb-NO" sz="1000" baseline="0" dirty="0" smtClean="0">
                <a:solidFill>
                  <a:schemeClr val="bg1"/>
                </a:solidFill>
              </a:rPr>
              <a:t>Bla deg fram til ønsket bilde</a:t>
            </a:r>
            <a:endParaRPr lang="nb-NO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80000" y="1241202"/>
            <a:ext cx="6480000" cy="8916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80000" y="2348880"/>
            <a:ext cx="6480000" cy="27512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80000" y="6292531"/>
            <a:ext cx="755696" cy="13170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25.03.2015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080000" y="6424186"/>
            <a:ext cx="6043172" cy="13170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0000" y="6554855"/>
            <a:ext cx="755696" cy="131704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792000"/>
            <a:ext cx="540000" cy="4752000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2" y="5917690"/>
            <a:ext cx="2020828" cy="9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84480" y="2069160"/>
            <a:ext cx="2987040" cy="351744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b-NO" sz="3200" dirty="0" err="1" smtClean="0"/>
              <a:t>Where</a:t>
            </a:r>
            <a:r>
              <a:rPr lang="nb-NO" sz="3200" dirty="0" smtClean="0"/>
              <a:t> is EU </a:t>
            </a:r>
            <a:r>
              <a:rPr lang="nb-NO" sz="3200" dirty="0" err="1" smtClean="0"/>
              <a:t>going</a:t>
            </a:r>
            <a:r>
              <a:rPr lang="nb-NO" sz="3200" dirty="0" smtClean="0"/>
              <a:t>?</a:t>
            </a:r>
            <a:br>
              <a:rPr lang="nb-NO" sz="3200" dirty="0" smtClean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 smtClean="0"/>
              <a:t>Union </a:t>
            </a:r>
            <a:r>
              <a:rPr lang="nb-NO" sz="3200" dirty="0" err="1" smtClean="0"/>
              <a:t>Civil</a:t>
            </a:r>
            <a:r>
              <a:rPr lang="nb-NO" sz="3200" dirty="0" smtClean="0"/>
              <a:t> </a:t>
            </a:r>
            <a:r>
              <a:rPr lang="nb-NO" sz="3200" dirty="0" err="1" smtClean="0"/>
              <a:t>Protection</a:t>
            </a:r>
            <a:r>
              <a:rPr lang="nb-NO" sz="3200" dirty="0" smtClean="0"/>
              <a:t> </a:t>
            </a:r>
            <a:r>
              <a:rPr lang="nb-NO" sz="3200" dirty="0" err="1" smtClean="0"/>
              <a:t>Mechanism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/>
              <a:t/>
            </a:r>
            <a:br>
              <a:rPr lang="nb-NO" sz="3200" dirty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/>
              <a:t/>
            </a:r>
            <a:br>
              <a:rPr lang="nb-NO" sz="3200" dirty="0"/>
            </a:b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38613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26548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3200" dirty="0" smtClean="0"/>
              <a:t>Hvordan ser guidelines ut nå?</a:t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>RMCA</a:t>
            </a:r>
            <a:endParaRPr lang="nb-NO" sz="32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3836893" y="985687"/>
            <a:ext cx="48631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Have </a:t>
            </a:r>
            <a:r>
              <a:rPr lang="nb-NO" sz="2400" dirty="0" err="1" smtClean="0"/>
              <a:t>removed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sections</a:t>
            </a:r>
            <a:r>
              <a:rPr lang="nb-NO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Administrative </a:t>
            </a:r>
            <a:r>
              <a:rPr lang="nb-NO" sz="2400" dirty="0" err="1" smtClean="0"/>
              <a:t>capacity</a:t>
            </a:r>
            <a:r>
              <a:rPr lang="nb-NO" sz="24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Technical </a:t>
            </a:r>
            <a:r>
              <a:rPr lang="nb-NO" sz="2400" dirty="0" err="1" smtClean="0"/>
              <a:t>capacity</a:t>
            </a:r>
            <a:r>
              <a:rPr lang="nb-NO" sz="2400" dirty="0" smtClean="0"/>
              <a:t> 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Financial </a:t>
            </a:r>
            <a:r>
              <a:rPr lang="nb-NO" sz="2400" dirty="0" err="1" smtClean="0"/>
              <a:t>capacity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err="1" smtClean="0"/>
              <a:t>Now</a:t>
            </a:r>
            <a:r>
              <a:rPr lang="nb-NO" sz="2400" dirty="0" smtClean="0"/>
              <a:t> it is </a:t>
            </a:r>
            <a:r>
              <a:rPr lang="nb-NO" sz="2400" dirty="0" err="1" smtClean="0"/>
              <a:t>divided</a:t>
            </a:r>
            <a:r>
              <a:rPr lang="nb-NO" sz="2400" dirty="0" smtClean="0"/>
              <a:t> </a:t>
            </a:r>
            <a:r>
              <a:rPr lang="nb-NO" sz="2400" dirty="0" err="1" smtClean="0"/>
              <a:t>into</a:t>
            </a:r>
            <a:r>
              <a:rPr lang="nb-NO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Risk </a:t>
            </a:r>
            <a:r>
              <a:rPr lang="nb-NO" sz="2400" dirty="0" err="1" smtClean="0"/>
              <a:t>assessment</a:t>
            </a:r>
            <a:endParaRPr lang="nb-N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Risk management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err="1" smtClean="0"/>
              <a:t>Implementing</a:t>
            </a:r>
            <a:r>
              <a:rPr lang="nb-NO" sz="2400" dirty="0" smtClean="0"/>
              <a:t> risk </a:t>
            </a:r>
            <a:r>
              <a:rPr lang="nb-NO" sz="2400" dirty="0" err="1" smtClean="0"/>
              <a:t>prevention</a:t>
            </a:r>
            <a:r>
              <a:rPr lang="nb-NO" sz="2400" dirty="0" smtClean="0"/>
              <a:t> and </a:t>
            </a:r>
            <a:r>
              <a:rPr lang="nb-NO" sz="2400" dirty="0" err="1" smtClean="0"/>
              <a:t>preparedness</a:t>
            </a:r>
            <a:r>
              <a:rPr lang="nb-NO" sz="2400" dirty="0" smtClean="0"/>
              <a:t> </a:t>
            </a:r>
            <a:r>
              <a:rPr lang="nb-NO" sz="2400" dirty="0" err="1" smtClean="0"/>
              <a:t>measures</a:t>
            </a:r>
            <a:endParaRPr lang="nb-N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dirty="0" smtClean="0"/>
              <a:t>Still at </a:t>
            </a:r>
            <a:r>
              <a:rPr lang="nb-NO" sz="2400" dirty="0" err="1" smtClean="0"/>
              <a:t>toalt</a:t>
            </a:r>
            <a:r>
              <a:rPr lang="nb-NO" sz="2400" dirty="0" smtClean="0"/>
              <a:t> </a:t>
            </a:r>
            <a:r>
              <a:rPr lang="nb-NO" sz="2400" dirty="0" err="1" smtClean="0"/>
              <a:t>number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51 questions!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925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61586" y="133122"/>
            <a:ext cx="6480000" cy="891654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The </a:t>
            </a:r>
            <a:r>
              <a:rPr lang="nb-NO" sz="3600" dirty="0" err="1" smtClean="0"/>
              <a:t>traditional</a:t>
            </a:r>
            <a:r>
              <a:rPr lang="nb-NO" sz="3600" dirty="0" smtClean="0"/>
              <a:t> risk </a:t>
            </a:r>
            <a:r>
              <a:rPr lang="nb-NO" sz="3600" dirty="0" err="1" smtClean="0"/>
              <a:t>assessment</a:t>
            </a:r>
            <a:endParaRPr lang="nb-NO" sz="3600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Et trygt og robust samfunn - der alle tar ansvar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755EF-AC0E-4222-87CA-BC2D2E394F3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6" y="746111"/>
            <a:ext cx="8149185" cy="6111889"/>
          </a:xfrm>
          <a:prstGeom prst="rect">
            <a:avLst/>
          </a:prstGeom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46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53153" y="5156038"/>
            <a:ext cx="6686549" cy="844712"/>
          </a:xfrm>
        </p:spPr>
        <p:txBody>
          <a:bodyPr>
            <a:normAutofit/>
          </a:bodyPr>
          <a:lstStyle/>
          <a:p>
            <a:r>
              <a:rPr lang="nb-N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Assessing</a:t>
            </a: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nb-N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</a:t>
            </a: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  <a:p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nb-N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nb-N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framework</a:t>
            </a: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nb-NO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  <a:r>
              <a:rPr lang="nb-NO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nb-NO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0725097"/>
              </p:ext>
            </p:extLst>
          </p:nvPr>
        </p:nvGraphicFramePr>
        <p:xfrm>
          <a:off x="1155031" y="217905"/>
          <a:ext cx="7555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vrundet rektangel 4"/>
          <p:cNvSpPr/>
          <p:nvPr/>
        </p:nvSpPr>
        <p:spPr>
          <a:xfrm>
            <a:off x="1490205" y="3617858"/>
            <a:ext cx="1380312" cy="77002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 smtClean="0"/>
              <a:t>Capability</a:t>
            </a:r>
            <a:r>
              <a:rPr lang="nb-NO" sz="1350" dirty="0" smtClean="0"/>
              <a:t> </a:t>
            </a:r>
            <a:r>
              <a:rPr lang="nb-NO" sz="1350" dirty="0" err="1" smtClean="0"/>
              <a:t>assessment</a:t>
            </a:r>
            <a:endParaRPr lang="nb-NO" sz="1350" dirty="0"/>
          </a:p>
        </p:txBody>
      </p:sp>
      <p:sp>
        <p:nvSpPr>
          <p:cNvPr id="6" name="Avrundet rektangel 5"/>
          <p:cNvSpPr/>
          <p:nvPr/>
        </p:nvSpPr>
        <p:spPr>
          <a:xfrm>
            <a:off x="4208261" y="3616927"/>
            <a:ext cx="1572816" cy="77002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 smtClean="0"/>
              <a:t>Capability</a:t>
            </a:r>
            <a:r>
              <a:rPr lang="nb-NO" sz="1350" dirty="0" smtClean="0"/>
              <a:t> </a:t>
            </a:r>
            <a:r>
              <a:rPr lang="nb-NO" sz="1350" dirty="0" err="1" smtClean="0"/>
              <a:t>assessment</a:t>
            </a:r>
            <a:endParaRPr lang="nb-NO" sz="1350" dirty="0"/>
          </a:p>
        </p:txBody>
      </p:sp>
      <p:sp>
        <p:nvSpPr>
          <p:cNvPr id="7" name="Avrundet rektangel 6"/>
          <p:cNvSpPr/>
          <p:nvPr/>
        </p:nvSpPr>
        <p:spPr>
          <a:xfrm>
            <a:off x="6821287" y="3616927"/>
            <a:ext cx="1647928" cy="770021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 err="1" smtClean="0"/>
              <a:t>Capability</a:t>
            </a:r>
            <a:r>
              <a:rPr lang="nb-NO" sz="1350" dirty="0" smtClean="0"/>
              <a:t> </a:t>
            </a:r>
            <a:r>
              <a:rPr lang="nb-NO" sz="1350" dirty="0" err="1" smtClean="0"/>
              <a:t>assessment</a:t>
            </a:r>
            <a:endParaRPr lang="nb-NO" sz="1350" dirty="0"/>
          </a:p>
        </p:txBody>
      </p:sp>
      <p:sp>
        <p:nvSpPr>
          <p:cNvPr id="8" name="Pil høyre 7"/>
          <p:cNvSpPr/>
          <p:nvPr/>
        </p:nvSpPr>
        <p:spPr>
          <a:xfrm rot="16200000">
            <a:off x="2233516" y="2917841"/>
            <a:ext cx="743297" cy="2646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9" name="Pil høyre 8"/>
          <p:cNvSpPr/>
          <p:nvPr/>
        </p:nvSpPr>
        <p:spPr>
          <a:xfrm rot="16200000">
            <a:off x="5066298" y="2917841"/>
            <a:ext cx="743297" cy="2646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Pil høyre 9"/>
          <p:cNvSpPr/>
          <p:nvPr/>
        </p:nvSpPr>
        <p:spPr>
          <a:xfrm>
            <a:off x="6207254" y="3853412"/>
            <a:ext cx="187856" cy="16402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Pil høyre 10"/>
          <p:cNvSpPr/>
          <p:nvPr/>
        </p:nvSpPr>
        <p:spPr>
          <a:xfrm>
            <a:off x="3445461" y="3919926"/>
            <a:ext cx="187856" cy="16402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Pil høyre 11"/>
          <p:cNvSpPr/>
          <p:nvPr/>
        </p:nvSpPr>
        <p:spPr>
          <a:xfrm rot="16200000">
            <a:off x="7982611" y="2915278"/>
            <a:ext cx="743297" cy="2646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25272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7" y="0"/>
            <a:ext cx="10462188" cy="81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8" y="0"/>
            <a:ext cx="4894729" cy="796102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682" y="2394262"/>
            <a:ext cx="4925176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11775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3200" dirty="0" smtClean="0"/>
              <a:t>From Gaps to </a:t>
            </a:r>
            <a:r>
              <a:rPr lang="nb-NO" sz="3200" dirty="0" err="1" smtClean="0"/>
              <a:t>Caps</a:t>
            </a:r>
            <a:endParaRPr lang="nb-NO" sz="3200" dirty="0"/>
          </a:p>
        </p:txBody>
      </p:sp>
      <p:sp>
        <p:nvSpPr>
          <p:cNvPr id="3" name="Rektangel 2"/>
          <p:cNvSpPr/>
          <p:nvPr/>
        </p:nvSpPr>
        <p:spPr>
          <a:xfrm>
            <a:off x="4222376" y="110879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Risk Management Capability Based on Gaps Identification in the BSR </a:t>
            </a:r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4222375" y="3430656"/>
            <a:ext cx="4760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This is where we come in and improve the world…..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6515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5"/>
            <a:ext cx="2412000" cy="16699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3200" dirty="0" err="1" smtClean="0"/>
              <a:t>Capacity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3200" dirty="0" err="1" smtClean="0"/>
              <a:t>Capability</a:t>
            </a:r>
            <a:endParaRPr lang="nb-NO" sz="3200" dirty="0"/>
          </a:p>
        </p:txBody>
      </p:sp>
      <p:sp>
        <p:nvSpPr>
          <p:cNvPr id="3" name="Rektangel 2"/>
          <p:cNvSpPr/>
          <p:nvPr/>
        </p:nvSpPr>
        <p:spPr>
          <a:xfrm>
            <a:off x="4222376" y="110879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Capability: A bucket can hold/contain water</a:t>
            </a:r>
            <a:endParaRPr lang="nb-NO" sz="3200" dirty="0"/>
          </a:p>
        </p:txBody>
      </p:sp>
      <p:sp>
        <p:nvSpPr>
          <p:cNvPr id="5" name="Rektangel 4"/>
          <p:cNvSpPr/>
          <p:nvPr/>
        </p:nvSpPr>
        <p:spPr>
          <a:xfrm>
            <a:off x="4222375" y="3430656"/>
            <a:ext cx="476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Capacity: The bucket can hold 20 </a:t>
            </a:r>
            <a:r>
              <a:rPr lang="en-GB" sz="32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liters</a:t>
            </a:r>
            <a:r>
              <a:rPr lang="en-GB" sz="3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of water</a:t>
            </a:r>
            <a:endParaRPr lang="nb-NO" sz="32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9" y="1108797"/>
            <a:ext cx="6532681" cy="36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61586" y="734966"/>
            <a:ext cx="6480000" cy="891654"/>
          </a:xfrm>
        </p:spPr>
        <p:txBody>
          <a:bodyPr>
            <a:normAutofit/>
          </a:bodyPr>
          <a:lstStyle/>
          <a:p>
            <a:r>
              <a:rPr lang="nb-NO" sz="3600" dirty="0" smtClean="0"/>
              <a:t>The </a:t>
            </a:r>
            <a:r>
              <a:rPr lang="nb-NO" sz="3600" dirty="0" err="1" smtClean="0"/>
              <a:t>documents</a:t>
            </a:r>
            <a:r>
              <a:rPr lang="nb-NO" sz="3600" dirty="0" smtClean="0"/>
              <a:t>…..</a:t>
            </a:r>
            <a:endParaRPr lang="nb-NO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64065" y="1699339"/>
            <a:ext cx="8031737" cy="1651121"/>
          </a:xfrm>
        </p:spPr>
        <p:txBody>
          <a:bodyPr>
            <a:normAutofit fontScale="92500"/>
          </a:bodyPr>
          <a:lstStyle/>
          <a:p>
            <a:r>
              <a:rPr lang="nb-NO" sz="2400" dirty="0" smtClean="0"/>
              <a:t>Risk </a:t>
            </a:r>
            <a:r>
              <a:rPr lang="nb-NO" sz="2400" dirty="0" err="1" smtClean="0"/>
              <a:t>assessment</a:t>
            </a:r>
            <a:r>
              <a:rPr lang="nb-NO" sz="2400" dirty="0" smtClean="0"/>
              <a:t> and </a:t>
            </a:r>
            <a:r>
              <a:rPr lang="nb-NO" sz="2400" dirty="0" err="1" smtClean="0"/>
              <a:t>mapping</a:t>
            </a:r>
            <a:r>
              <a:rPr lang="nb-NO" sz="2400" dirty="0" smtClean="0"/>
              <a:t> guidelines 2010</a:t>
            </a:r>
          </a:p>
          <a:p>
            <a:r>
              <a:rPr lang="nb-NO" sz="2400" dirty="0" smtClean="0"/>
              <a:t>New Union </a:t>
            </a:r>
            <a:r>
              <a:rPr lang="nb-NO" sz="2400" dirty="0" err="1" smtClean="0"/>
              <a:t>Civil</a:t>
            </a:r>
            <a:r>
              <a:rPr lang="nb-NO" sz="2400" dirty="0" smtClean="0"/>
              <a:t> </a:t>
            </a:r>
            <a:r>
              <a:rPr lang="nb-NO" sz="2400" dirty="0" err="1" smtClean="0"/>
              <a:t>Protection</a:t>
            </a:r>
            <a:r>
              <a:rPr lang="nb-NO" sz="2400" dirty="0" smtClean="0"/>
              <a:t> </a:t>
            </a:r>
            <a:r>
              <a:rPr lang="nb-NO" sz="2400" dirty="0" err="1" smtClean="0"/>
              <a:t>Mechanism</a:t>
            </a:r>
            <a:r>
              <a:rPr lang="nb-NO" sz="2400" dirty="0" smtClean="0"/>
              <a:t> 2013</a:t>
            </a:r>
          </a:p>
          <a:p>
            <a:r>
              <a:rPr lang="nb-NO" sz="2400" dirty="0" smtClean="0"/>
              <a:t>Risk Management </a:t>
            </a:r>
            <a:r>
              <a:rPr lang="nb-NO" sz="2400" dirty="0" err="1" smtClean="0"/>
              <a:t>Capability</a:t>
            </a:r>
            <a:r>
              <a:rPr lang="nb-NO" sz="2400" dirty="0" smtClean="0"/>
              <a:t> Analysis – guidelines Jan. 2015</a:t>
            </a:r>
          </a:p>
          <a:p>
            <a:r>
              <a:rPr lang="nb-NO" sz="2400" dirty="0" smtClean="0"/>
              <a:t>Guidelines Peer </a:t>
            </a:r>
            <a:r>
              <a:rPr lang="nb-NO" sz="2400" dirty="0" err="1" smtClean="0"/>
              <a:t>Review</a:t>
            </a:r>
            <a:endParaRPr lang="nb-NO" sz="2400" dirty="0" smtClean="0"/>
          </a:p>
          <a:p>
            <a:endParaRPr lang="nb-NO" sz="1800" dirty="0"/>
          </a:p>
          <a:p>
            <a:endParaRPr lang="nb-NO" sz="1800" dirty="0" smtClean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Et trygt og robust samfunn - der alle tar ansvar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755EF-AC0E-4222-87CA-BC2D2E394F3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71" y="3670320"/>
            <a:ext cx="1898823" cy="2694868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620" y="3652920"/>
            <a:ext cx="1988845" cy="2749024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091" y="3609310"/>
            <a:ext cx="1979440" cy="2814876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11" y="3715405"/>
            <a:ext cx="1866334" cy="2652685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61586" y="768387"/>
            <a:ext cx="6480000" cy="891654"/>
          </a:xfrm>
        </p:spPr>
        <p:txBody>
          <a:bodyPr>
            <a:normAutofit/>
          </a:bodyPr>
          <a:lstStyle/>
          <a:p>
            <a:r>
              <a:rPr lang="nb-NO" sz="3600" dirty="0" err="1" smtClean="0"/>
              <a:t>Why</a:t>
            </a:r>
            <a:r>
              <a:rPr lang="nb-NO" sz="3600" dirty="0" smtClean="0"/>
              <a:t> is </a:t>
            </a:r>
            <a:r>
              <a:rPr lang="nb-NO" sz="3600" dirty="0" err="1" smtClean="0"/>
              <a:t>this</a:t>
            </a:r>
            <a:r>
              <a:rPr lang="nb-NO" sz="3600" dirty="0" smtClean="0"/>
              <a:t> </a:t>
            </a:r>
            <a:r>
              <a:rPr lang="nb-NO" sz="3600" dirty="0" err="1" smtClean="0"/>
              <a:t>important</a:t>
            </a:r>
            <a:r>
              <a:rPr lang="nb-NO" sz="3600" dirty="0" smtClean="0"/>
              <a:t>?</a:t>
            </a:r>
            <a:endParaRPr lang="nb-NO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736774" y="1791696"/>
            <a:ext cx="8031737" cy="1651121"/>
          </a:xfrm>
        </p:spPr>
        <p:txBody>
          <a:bodyPr>
            <a:normAutofit lnSpcReduction="10000"/>
          </a:bodyPr>
          <a:lstStyle/>
          <a:p>
            <a:r>
              <a:rPr lang="nb-NO" sz="2400" dirty="0" smtClean="0"/>
              <a:t>It </a:t>
            </a:r>
            <a:r>
              <a:rPr lang="nb-NO" sz="2400" dirty="0" err="1" smtClean="0"/>
              <a:t>affects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analysis</a:t>
            </a:r>
            <a:r>
              <a:rPr lang="nb-NO" sz="2400" dirty="0" smtClean="0"/>
              <a:t> </a:t>
            </a:r>
            <a:r>
              <a:rPr lang="nb-NO" sz="2400" dirty="0" err="1" smtClean="0"/>
              <a:t>we</a:t>
            </a:r>
            <a:r>
              <a:rPr lang="nb-NO" sz="2400" dirty="0" smtClean="0"/>
              <a:t> do</a:t>
            </a:r>
          </a:p>
          <a:p>
            <a:r>
              <a:rPr lang="nb-NO" sz="2400" dirty="0" err="1" smtClean="0"/>
              <a:t>We</a:t>
            </a:r>
            <a:r>
              <a:rPr lang="nb-NO" sz="2400" dirty="0" smtClean="0"/>
              <a:t> </a:t>
            </a:r>
            <a:r>
              <a:rPr lang="nb-NO" sz="2400" dirty="0" err="1" smtClean="0"/>
              <a:t>will</a:t>
            </a:r>
            <a:r>
              <a:rPr lang="nb-NO" sz="2400" dirty="0" smtClean="0"/>
              <a:t> have to report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this</a:t>
            </a:r>
            <a:endParaRPr lang="nb-NO" sz="2400" dirty="0" smtClean="0"/>
          </a:p>
          <a:p>
            <a:r>
              <a:rPr lang="nb-NO" sz="2400" dirty="0" err="1" smtClean="0"/>
              <a:t>Nobody</a:t>
            </a:r>
            <a:r>
              <a:rPr lang="nb-NO" sz="2400" dirty="0" smtClean="0"/>
              <a:t> is </a:t>
            </a:r>
            <a:r>
              <a:rPr lang="nb-NO" sz="2400" dirty="0" err="1" smtClean="0"/>
              <a:t>quite</a:t>
            </a:r>
            <a:r>
              <a:rPr lang="nb-NO" sz="2400" dirty="0" smtClean="0"/>
              <a:t> sure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how</a:t>
            </a:r>
            <a:r>
              <a:rPr lang="nb-NO" sz="2400" dirty="0" smtClean="0"/>
              <a:t> to do </a:t>
            </a:r>
            <a:r>
              <a:rPr lang="nb-NO" sz="2400" dirty="0" err="1" smtClean="0"/>
              <a:t>this</a:t>
            </a:r>
            <a:endParaRPr lang="nb-NO" sz="2400" dirty="0" smtClean="0"/>
          </a:p>
          <a:p>
            <a:r>
              <a:rPr lang="nb-NO" sz="2400" dirty="0" err="1" smtClean="0"/>
              <a:t>We</a:t>
            </a:r>
            <a:r>
              <a:rPr lang="nb-NO" sz="2400" dirty="0" smtClean="0"/>
              <a:t> like to do </a:t>
            </a:r>
            <a:r>
              <a:rPr lang="nb-NO" sz="2400" dirty="0" err="1" smtClean="0"/>
              <a:t>meaningful</a:t>
            </a:r>
            <a:r>
              <a:rPr lang="nb-NO" sz="2400" dirty="0" smtClean="0"/>
              <a:t> </a:t>
            </a:r>
            <a:r>
              <a:rPr lang="nb-NO" sz="2400" dirty="0" err="1" smtClean="0"/>
              <a:t>work</a:t>
            </a:r>
            <a:r>
              <a:rPr lang="nb-NO" sz="2400" dirty="0" smtClean="0"/>
              <a:t> </a:t>
            </a:r>
            <a:endParaRPr lang="nb-NO" sz="1800" dirty="0"/>
          </a:p>
          <a:p>
            <a:endParaRPr lang="nb-NO" sz="1800" dirty="0" smtClean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Et trygt og robust samfunn - der alle tar ansvar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755EF-AC0E-4222-87CA-BC2D2E394F3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5" y="3645296"/>
            <a:ext cx="3949156" cy="29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080000" y="801504"/>
            <a:ext cx="6480000" cy="891654"/>
          </a:xfrm>
        </p:spPr>
        <p:txBody>
          <a:bodyPr>
            <a:normAutofit/>
          </a:bodyPr>
          <a:lstStyle/>
          <a:p>
            <a:r>
              <a:rPr lang="nb-NO" sz="3600" dirty="0" err="1" smtClean="0"/>
              <a:t>We</a:t>
            </a:r>
            <a:r>
              <a:rPr lang="nb-NO" sz="3600" dirty="0" smtClean="0"/>
              <a:t> have </a:t>
            </a:r>
            <a:r>
              <a:rPr lang="nb-NO" sz="3600" dirty="0" err="1" smtClean="0"/>
              <a:t>EU’s</a:t>
            </a:r>
            <a:r>
              <a:rPr lang="nb-NO" sz="3600" dirty="0" smtClean="0"/>
              <a:t> </a:t>
            </a:r>
            <a:r>
              <a:rPr lang="nb-NO" sz="3600" dirty="0" err="1" smtClean="0"/>
              <a:t>attention</a:t>
            </a:r>
            <a:r>
              <a:rPr lang="nb-NO" sz="3600" dirty="0" smtClean="0"/>
              <a:t>….</a:t>
            </a:r>
            <a:endParaRPr lang="nb-NO" sz="36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703785" y="2035520"/>
            <a:ext cx="4772067" cy="3613111"/>
          </a:xfrm>
        </p:spPr>
        <p:txBody>
          <a:bodyPr>
            <a:normAutofit/>
          </a:bodyPr>
          <a:lstStyle/>
          <a:p>
            <a:r>
              <a:rPr lang="nb-NO" sz="1800" dirty="0" err="1" smtClean="0"/>
              <a:t>We</a:t>
            </a:r>
            <a:r>
              <a:rPr lang="nb-NO" sz="1800" dirty="0" smtClean="0"/>
              <a:t> </a:t>
            </a:r>
            <a:r>
              <a:rPr lang="nb-NO" sz="1800" dirty="0" err="1" smtClean="0"/>
              <a:t>tested</a:t>
            </a:r>
            <a:r>
              <a:rPr lang="nb-NO" sz="1800" dirty="0" smtClean="0"/>
              <a:t> </a:t>
            </a:r>
            <a:r>
              <a:rPr lang="nb-NO" sz="1800" dirty="0" err="1" smtClean="0"/>
              <a:t>their</a:t>
            </a:r>
            <a:r>
              <a:rPr lang="nb-NO" sz="1800" dirty="0" smtClean="0"/>
              <a:t> </a:t>
            </a:r>
            <a:r>
              <a:rPr lang="nb-NO" sz="1800" dirty="0" err="1" smtClean="0"/>
              <a:t>guidlines</a:t>
            </a:r>
            <a:r>
              <a:rPr lang="nb-NO" sz="1800" dirty="0" smtClean="0"/>
              <a:t> in a </a:t>
            </a:r>
            <a:r>
              <a:rPr lang="nb-NO" sz="1800" dirty="0" err="1" smtClean="0"/>
              <a:t>macro</a:t>
            </a:r>
            <a:r>
              <a:rPr lang="nb-NO" sz="1800" dirty="0" smtClean="0"/>
              <a:t>-regional </a:t>
            </a:r>
            <a:r>
              <a:rPr lang="nb-NO" sz="1800" dirty="0" err="1" smtClean="0"/>
              <a:t>context</a:t>
            </a:r>
            <a:endParaRPr lang="nb-NO" sz="1800" dirty="0" smtClean="0"/>
          </a:p>
          <a:p>
            <a:r>
              <a:rPr lang="nb-NO" sz="1800" dirty="0" err="1" smtClean="0"/>
              <a:t>We</a:t>
            </a:r>
            <a:r>
              <a:rPr lang="nb-NO" sz="1800" dirty="0" smtClean="0"/>
              <a:t> </a:t>
            </a:r>
            <a:r>
              <a:rPr lang="nb-NO" sz="1800" dirty="0" err="1" smtClean="0"/>
              <a:t>increased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activity</a:t>
            </a:r>
            <a:r>
              <a:rPr lang="nb-NO" sz="1800" dirty="0" smtClean="0"/>
              <a:t> and </a:t>
            </a:r>
            <a:r>
              <a:rPr lang="nb-NO" sz="1800" dirty="0" err="1" smtClean="0"/>
              <a:t>discussions</a:t>
            </a:r>
            <a:endParaRPr lang="nb-NO" sz="1800" dirty="0" smtClean="0"/>
          </a:p>
          <a:p>
            <a:r>
              <a:rPr lang="nb-NO" sz="1800" dirty="0" err="1" smtClean="0"/>
              <a:t>We</a:t>
            </a:r>
            <a:r>
              <a:rPr lang="nb-NO" sz="1800" dirty="0" smtClean="0"/>
              <a:t> </a:t>
            </a:r>
            <a:r>
              <a:rPr lang="nb-NO" sz="1800" dirty="0" err="1" smtClean="0"/>
              <a:t>attracted</a:t>
            </a:r>
            <a:r>
              <a:rPr lang="nb-NO" sz="1800" dirty="0" smtClean="0"/>
              <a:t> </a:t>
            </a:r>
            <a:r>
              <a:rPr lang="nb-NO" sz="1800" dirty="0" err="1" smtClean="0"/>
              <a:t>much</a:t>
            </a:r>
            <a:r>
              <a:rPr lang="nb-NO" sz="1800" dirty="0" smtClean="0"/>
              <a:t> </a:t>
            </a:r>
            <a:r>
              <a:rPr lang="nb-NO" sz="1800" dirty="0" err="1" smtClean="0"/>
              <a:t>attention</a:t>
            </a:r>
            <a:r>
              <a:rPr lang="nb-NO" sz="1800" dirty="0" smtClean="0"/>
              <a:t> in 14.3</a:t>
            </a:r>
          </a:p>
          <a:p>
            <a:endParaRPr lang="nb-NO" sz="1800" dirty="0"/>
          </a:p>
          <a:p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E755EF-AC0E-4222-87CA-BC2D2E394F3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3077"/>
            <a:ext cx="9144000" cy="170078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85" y="2192692"/>
            <a:ext cx="3154724" cy="2103149"/>
          </a:xfrm>
          <a:prstGeom prst="rect">
            <a:avLst/>
          </a:prstGeom>
          <a:effectLst>
            <a:outerShdw blurRad="50800" dist="38100" dir="13500000" sx="103000" sy="103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79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916094"/>
            <a:ext cx="8208912" cy="79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EU Risk Assessment and Mapping Guidelines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13019"/>
            <a:ext cx="8208912" cy="41616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cs typeface="Arial" pitchFamily="34" charset="0"/>
              </a:rPr>
              <a:t>The commission is called on, before the end of 2012, on the basis of national risk analysis, to prepare a cross-</a:t>
            </a:r>
            <a:r>
              <a:rPr lang="en-US" sz="2400" dirty="0" err="1" smtClean="0">
                <a:cs typeface="Arial" pitchFamily="34" charset="0"/>
              </a:rPr>
              <a:t>sectorial</a:t>
            </a:r>
            <a:r>
              <a:rPr lang="en-US" sz="2400" dirty="0" smtClean="0">
                <a:cs typeface="Arial" pitchFamily="34" charset="0"/>
              </a:rPr>
              <a:t> overview of major natural and man-made risks that the EU may face in the future.</a:t>
            </a:r>
          </a:p>
          <a:p>
            <a:pPr>
              <a:defRPr/>
            </a:pPr>
            <a:r>
              <a:rPr lang="en-US" sz="2400" dirty="0" smtClean="0">
                <a:cs typeface="Arial" pitchFamily="34" charset="0"/>
              </a:rPr>
              <a:t>An all-hazard approach to threat and risk assessment – based on a multi-hazard and multi-risk approach, covering in principle all natural and man-made disasters.</a:t>
            </a:r>
          </a:p>
          <a:p>
            <a:pPr>
              <a:defRPr/>
            </a:pPr>
            <a:r>
              <a:rPr lang="en-US" sz="2400" dirty="0">
                <a:cs typeface="Arial" pitchFamily="34" charset="0"/>
              </a:rPr>
              <a:t>Establishing by 2014 a coherent risk management policy linking threat and risk assessments to decision making.</a:t>
            </a:r>
          </a:p>
          <a:p>
            <a:pPr>
              <a:defRPr/>
            </a:pP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42682" y="772228"/>
            <a:ext cx="8208912" cy="79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idx="1"/>
          </p:nvPr>
        </p:nvSpPr>
        <p:spPr>
          <a:xfrm>
            <a:off x="842682" y="1569153"/>
            <a:ext cx="7905782" cy="396044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Inform decisions on how to </a:t>
            </a:r>
            <a:r>
              <a:rPr lang="en-US" sz="2400" dirty="0" err="1" smtClean="0"/>
              <a:t>prioritise</a:t>
            </a:r>
            <a:r>
              <a:rPr lang="en-US" sz="2400" dirty="0" smtClean="0"/>
              <a:t> and allocate investments in prevention, preparedness and reconstruction measures;</a:t>
            </a:r>
            <a:endParaRPr lang="nb-NO" sz="2400" dirty="0" smtClean="0"/>
          </a:p>
          <a:p>
            <a:r>
              <a:rPr lang="en-US" sz="2400" dirty="0" smtClean="0"/>
              <a:t>Contribute to the raising of public awareness on disaster prevention measures;</a:t>
            </a:r>
            <a:endParaRPr lang="nb-NO" sz="2400" dirty="0" smtClean="0"/>
          </a:p>
          <a:p>
            <a:r>
              <a:rPr lang="en-US" sz="2400" dirty="0" smtClean="0"/>
              <a:t>Contribute to establish, by 2014, a coherent risk management policy linking threat and risk assessments to decision making, as stated in the recently adopted Communication from the Commission on the "EU Internal Security Strategy In Action: five steps towards a more secure Europe"</a:t>
            </a:r>
            <a:endParaRPr lang="nb-NO" sz="2400" dirty="0" smtClean="0"/>
          </a:p>
          <a:p>
            <a:pPr>
              <a:defRPr/>
            </a:pPr>
            <a:endParaRPr lang="en-US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0000" y="1551074"/>
            <a:ext cx="2412000" cy="16699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3200" dirty="0" smtClean="0"/>
              <a:t>Union </a:t>
            </a:r>
            <a:r>
              <a:rPr lang="nb-NO" sz="3200" dirty="0" err="1" smtClean="0"/>
              <a:t>Civil</a:t>
            </a:r>
            <a:r>
              <a:rPr lang="nb-NO" sz="3200" dirty="0" smtClean="0"/>
              <a:t> </a:t>
            </a:r>
            <a:r>
              <a:rPr lang="nb-NO" sz="3200" dirty="0" err="1" smtClean="0"/>
              <a:t>Protection</a:t>
            </a:r>
            <a:r>
              <a:rPr lang="nb-NO" sz="3200" dirty="0" smtClean="0"/>
              <a:t> </a:t>
            </a:r>
            <a:r>
              <a:rPr lang="nb-NO" sz="3200" dirty="0" err="1" smtClean="0"/>
              <a:t>Mechanism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2242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80000" y="1577788"/>
            <a:ext cx="7530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Disaster</a:t>
            </a:r>
            <a:endParaRPr lang="nb-NO" sz="2400" b="1" dirty="0" smtClean="0"/>
          </a:p>
          <a:p>
            <a:r>
              <a:rPr lang="nb-NO" sz="2400" b="1" dirty="0" err="1" smtClean="0"/>
              <a:t>Response</a:t>
            </a:r>
            <a:r>
              <a:rPr lang="nb-NO" sz="2400" b="1" dirty="0" smtClean="0"/>
              <a:t> </a:t>
            </a:r>
          </a:p>
          <a:p>
            <a:r>
              <a:rPr lang="nb-NO" sz="2400" b="1" dirty="0" err="1" smtClean="0"/>
              <a:t>Preparedness</a:t>
            </a:r>
            <a:endParaRPr lang="nb-NO" sz="2400" b="1" dirty="0" smtClean="0"/>
          </a:p>
          <a:p>
            <a:r>
              <a:rPr lang="nb-NO" sz="2400" b="1" dirty="0" err="1" smtClean="0"/>
              <a:t>Prevention</a:t>
            </a:r>
            <a:endParaRPr lang="nb-NO" sz="2400" b="1" dirty="0" smtClean="0"/>
          </a:p>
          <a:p>
            <a:r>
              <a:rPr lang="nb-NO" sz="2400" dirty="0" err="1" smtClean="0"/>
              <a:t>Early</a:t>
            </a:r>
            <a:r>
              <a:rPr lang="nb-NO" sz="2400" dirty="0" smtClean="0"/>
              <a:t> </a:t>
            </a:r>
            <a:r>
              <a:rPr lang="nb-NO" sz="2400" dirty="0" err="1" smtClean="0"/>
              <a:t>warning</a:t>
            </a:r>
            <a:endParaRPr lang="nb-NO" sz="2400" dirty="0" smtClean="0"/>
          </a:p>
          <a:p>
            <a:r>
              <a:rPr lang="nb-NO" sz="2400" dirty="0" err="1" smtClean="0"/>
              <a:t>Module</a:t>
            </a:r>
            <a:endParaRPr lang="nb-NO" sz="2400" dirty="0" smtClean="0"/>
          </a:p>
          <a:p>
            <a:r>
              <a:rPr lang="nb-NO" sz="2400" b="1" dirty="0" smtClean="0"/>
              <a:t>Risk </a:t>
            </a:r>
            <a:r>
              <a:rPr lang="nb-NO" sz="2400" b="1" dirty="0" err="1" smtClean="0"/>
              <a:t>assessment</a:t>
            </a:r>
            <a:endParaRPr lang="nb-NO" sz="2400" b="1" dirty="0" smtClean="0"/>
          </a:p>
          <a:p>
            <a:r>
              <a:rPr lang="nb-NO" sz="2400" b="1" dirty="0" smtClean="0"/>
              <a:t>Risk management </a:t>
            </a:r>
            <a:r>
              <a:rPr lang="nb-NO" sz="2400" b="1" dirty="0" err="1" smtClean="0"/>
              <a:t>capability</a:t>
            </a:r>
            <a:endParaRPr lang="nb-NO" sz="2400" b="1" dirty="0" smtClean="0"/>
          </a:p>
          <a:p>
            <a:r>
              <a:rPr lang="nb-NO" sz="2400" dirty="0" smtClean="0"/>
              <a:t>Host </a:t>
            </a:r>
            <a:r>
              <a:rPr lang="nb-NO" sz="2400" dirty="0" err="1" smtClean="0"/>
              <a:t>nation</a:t>
            </a:r>
            <a:r>
              <a:rPr lang="nb-NO" sz="2400" dirty="0" smtClean="0"/>
              <a:t> support</a:t>
            </a:r>
          </a:p>
          <a:p>
            <a:r>
              <a:rPr lang="nb-NO" sz="2400" dirty="0" err="1" smtClean="0"/>
              <a:t>Response</a:t>
            </a:r>
            <a:r>
              <a:rPr lang="nb-NO" sz="2400" dirty="0" smtClean="0"/>
              <a:t> </a:t>
            </a:r>
            <a:r>
              <a:rPr lang="nb-NO" sz="2400" dirty="0" err="1" smtClean="0"/>
              <a:t>capacity</a:t>
            </a:r>
            <a:endParaRPr lang="nb-NO" sz="2400" dirty="0" smtClean="0"/>
          </a:p>
          <a:p>
            <a:r>
              <a:rPr lang="nb-NO" sz="2400" dirty="0" err="1" smtClean="0"/>
              <a:t>Logistical</a:t>
            </a:r>
            <a:r>
              <a:rPr lang="nb-NO" sz="2400" dirty="0" smtClean="0"/>
              <a:t> support</a:t>
            </a:r>
            <a:endParaRPr lang="nb-NO" sz="2400" dirty="0"/>
          </a:p>
        </p:txBody>
      </p:sp>
      <p:sp>
        <p:nvSpPr>
          <p:cNvPr id="4" name="Tittel 4"/>
          <p:cNvSpPr txBox="1">
            <a:spLocks/>
          </p:cNvSpPr>
          <p:nvPr/>
        </p:nvSpPr>
        <p:spPr>
          <a:xfrm>
            <a:off x="1080000" y="901287"/>
            <a:ext cx="6480000" cy="8916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Definisjoner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632023" y="1008111"/>
            <a:ext cx="4863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Administrative </a:t>
            </a:r>
            <a:r>
              <a:rPr lang="nb-NO" sz="2400" dirty="0" err="1" smtClean="0"/>
              <a:t>capacity</a:t>
            </a:r>
            <a:r>
              <a:rPr lang="nb-NO" sz="2400" dirty="0" smtClean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Technical </a:t>
            </a:r>
            <a:r>
              <a:rPr lang="nb-NO" sz="2400" dirty="0" err="1" smtClean="0"/>
              <a:t>capacity</a:t>
            </a:r>
            <a:r>
              <a:rPr lang="nb-NO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Financial </a:t>
            </a:r>
            <a:r>
              <a:rPr lang="nb-NO" sz="2400" dirty="0" err="1" smtClean="0"/>
              <a:t>capacity</a:t>
            </a:r>
            <a:endParaRPr lang="nb-NO" sz="2400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02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80000" y="1828800"/>
            <a:ext cx="7530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err="1" smtClean="0"/>
              <a:t>Article</a:t>
            </a:r>
            <a:r>
              <a:rPr lang="nb-NO" sz="2400" b="1" dirty="0" smtClean="0"/>
              <a:t> 6. Risk management</a:t>
            </a:r>
          </a:p>
          <a:p>
            <a:r>
              <a:rPr lang="nb-NO" sz="2400" dirty="0" smtClean="0"/>
              <a:t>……Relevant parts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National Risk </a:t>
            </a:r>
            <a:r>
              <a:rPr lang="nb-NO" sz="2400" dirty="0" err="1" smtClean="0"/>
              <a:t>Assessment</a:t>
            </a:r>
            <a:r>
              <a:rPr lang="nb-NO" sz="2400" dirty="0" smtClean="0"/>
              <a:t> sent to EU 22. </a:t>
            </a:r>
            <a:r>
              <a:rPr lang="nb-NO" sz="2400" dirty="0" err="1" smtClean="0"/>
              <a:t>December</a:t>
            </a:r>
            <a:r>
              <a:rPr lang="nb-NO" sz="2400" dirty="0" smtClean="0"/>
              <a:t> 2015 and </a:t>
            </a:r>
            <a:r>
              <a:rPr lang="nb-NO" sz="2400" dirty="0" err="1" smtClean="0"/>
              <a:t>every</a:t>
            </a:r>
            <a:r>
              <a:rPr lang="nb-NO" sz="2400" dirty="0" smtClean="0"/>
              <a:t> </a:t>
            </a:r>
            <a:r>
              <a:rPr lang="nb-NO" sz="2400" dirty="0" err="1" smtClean="0"/>
              <a:t>three</a:t>
            </a:r>
            <a:r>
              <a:rPr lang="nb-NO" sz="2400" dirty="0" smtClean="0"/>
              <a:t> </a:t>
            </a:r>
            <a:r>
              <a:rPr lang="nb-NO" sz="2400" dirty="0" err="1" smtClean="0"/>
              <a:t>years</a:t>
            </a:r>
            <a:r>
              <a:rPr lang="nb-NO" sz="2400" dirty="0" smtClean="0"/>
              <a:t> </a:t>
            </a:r>
            <a:r>
              <a:rPr lang="nb-NO" sz="2400" dirty="0" err="1" smtClean="0"/>
              <a:t>thereafter</a:t>
            </a:r>
            <a:r>
              <a:rPr lang="nb-NO" sz="2400" dirty="0" smtClean="0"/>
              <a:t>.</a:t>
            </a:r>
          </a:p>
          <a:p>
            <a:endParaRPr lang="nb-NO" sz="2400" dirty="0"/>
          </a:p>
          <a:p>
            <a:r>
              <a:rPr lang="nb-NO" sz="2400" dirty="0" smtClean="0"/>
              <a:t>….</a:t>
            </a:r>
            <a:r>
              <a:rPr lang="nb-NO" sz="2400" dirty="0" err="1" smtClean="0"/>
              <a:t>Perform</a:t>
            </a:r>
            <a:r>
              <a:rPr lang="nb-NO" sz="2400" dirty="0" smtClean="0"/>
              <a:t> risk </a:t>
            </a:r>
            <a:r>
              <a:rPr lang="nb-NO" sz="2400" dirty="0" err="1" smtClean="0"/>
              <a:t>managment</a:t>
            </a:r>
            <a:r>
              <a:rPr lang="nb-NO" sz="2400" dirty="0" smtClean="0"/>
              <a:t> </a:t>
            </a:r>
            <a:r>
              <a:rPr lang="nb-NO" sz="2400" dirty="0" err="1" smtClean="0"/>
              <a:t>capability</a:t>
            </a:r>
            <a:r>
              <a:rPr lang="nb-NO" sz="2400" dirty="0" smtClean="0"/>
              <a:t> </a:t>
            </a:r>
            <a:r>
              <a:rPr lang="nb-NO" sz="2400" dirty="0" err="1" smtClean="0"/>
              <a:t>assessment</a:t>
            </a:r>
            <a:r>
              <a:rPr lang="nb-NO" sz="2400" dirty="0" smtClean="0"/>
              <a:t> and report </a:t>
            </a:r>
            <a:r>
              <a:rPr lang="nb-NO" sz="2400" dirty="0" err="1" smtClean="0"/>
              <a:t>every</a:t>
            </a:r>
            <a:r>
              <a:rPr lang="nb-NO" sz="2400" dirty="0" smtClean="0"/>
              <a:t> </a:t>
            </a:r>
            <a:r>
              <a:rPr lang="nb-NO" sz="2400" dirty="0" err="1" smtClean="0"/>
              <a:t>third</a:t>
            </a:r>
            <a:r>
              <a:rPr lang="nb-NO" sz="2400" dirty="0" smtClean="0"/>
              <a:t> </a:t>
            </a:r>
            <a:r>
              <a:rPr lang="nb-NO" sz="2400" dirty="0" err="1" smtClean="0"/>
              <a:t>year</a:t>
            </a:r>
            <a:r>
              <a:rPr lang="nb-NO" sz="2400" dirty="0" smtClean="0"/>
              <a:t>.</a:t>
            </a:r>
          </a:p>
          <a:p>
            <a:endParaRPr lang="nb-NO" sz="2400" dirty="0"/>
          </a:p>
          <a:p>
            <a:r>
              <a:rPr lang="nb-NO" sz="2400" dirty="0" smtClean="0"/>
              <a:t>…..</a:t>
            </a:r>
            <a:r>
              <a:rPr lang="nb-NO" sz="2400" dirty="0" err="1" smtClean="0"/>
              <a:t>Participate</a:t>
            </a:r>
            <a:r>
              <a:rPr lang="nb-NO" sz="2400" dirty="0" smtClean="0"/>
              <a:t> –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vulontary</a:t>
            </a:r>
            <a:r>
              <a:rPr lang="nb-NO" sz="2400" dirty="0" smtClean="0"/>
              <a:t> basis – in peer </a:t>
            </a:r>
            <a:r>
              <a:rPr lang="nb-NO" sz="2400" dirty="0" err="1" smtClean="0"/>
              <a:t>review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risk management </a:t>
            </a:r>
            <a:r>
              <a:rPr lang="nb-NO" sz="2400" dirty="0" err="1" smtClean="0"/>
              <a:t>capability</a:t>
            </a:r>
            <a:r>
              <a:rPr lang="nb-NO" sz="2400" dirty="0" smtClean="0"/>
              <a:t> </a:t>
            </a:r>
            <a:r>
              <a:rPr lang="nb-NO" sz="2400" dirty="0" err="1" smtClean="0"/>
              <a:t>assessments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4" name="Tittel 4"/>
          <p:cNvSpPr txBox="1">
            <a:spLocks/>
          </p:cNvSpPr>
          <p:nvPr/>
        </p:nvSpPr>
        <p:spPr>
          <a:xfrm>
            <a:off x="1080000" y="901287"/>
            <a:ext cx="6480000" cy="8916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Commitments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1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4009</TotalTime>
  <Words>503</Words>
  <Application>Microsoft Office PowerPoint</Application>
  <PresentationFormat>Skjermfremvisning (4:3)</PresentationFormat>
  <Paragraphs>86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Rockwell</vt:lpstr>
      <vt:lpstr>Symbol</vt:lpstr>
      <vt:lpstr>Times New Roman</vt:lpstr>
      <vt:lpstr>DSB_mal_12-06-14</vt:lpstr>
      <vt:lpstr>Where is EU going?  Union Civil Protection Mechanism    </vt:lpstr>
      <vt:lpstr>The documents…..</vt:lpstr>
      <vt:lpstr>Why is this important?</vt:lpstr>
      <vt:lpstr>We have EU’s attention….</vt:lpstr>
      <vt:lpstr>EU Risk Assessment and Mapping Guidelines</vt:lpstr>
      <vt:lpstr>Objectives</vt:lpstr>
      <vt:lpstr>Union Civil Protection Mechanism</vt:lpstr>
      <vt:lpstr>PowerPoint-presentasjon</vt:lpstr>
      <vt:lpstr>PowerPoint-presentasjon</vt:lpstr>
      <vt:lpstr>Hvordan ser guidelines ut nå?  RMCA</vt:lpstr>
      <vt:lpstr>The traditional risk assessment</vt:lpstr>
      <vt:lpstr>PowerPoint-presentasjon</vt:lpstr>
      <vt:lpstr>PowerPoint-presentasjon</vt:lpstr>
      <vt:lpstr>PowerPoint-presentasjon</vt:lpstr>
      <vt:lpstr>From Gaps to Caps</vt:lpstr>
      <vt:lpstr>Capacity  Capability</vt:lpstr>
    </vt:vector>
  </TitlesOfParts>
  <Company>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«Vi bør konsentrere oss om fremtiden, det er der vi skal være resten av livet.»</dc:title>
  <dc:creator>Tone D. Bergan</dc:creator>
  <dc:description>Template by addpoint.no</dc:description>
  <cp:lastModifiedBy>Bergan, Tone D.</cp:lastModifiedBy>
  <cp:revision>64</cp:revision>
  <cp:lastPrinted>2015-02-03T08:18:43Z</cp:lastPrinted>
  <dcterms:created xsi:type="dcterms:W3CDTF">2014-06-24T07:50:40Z</dcterms:created>
  <dcterms:modified xsi:type="dcterms:W3CDTF">2015-03-25T10:50:32Z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